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1"/>
  </p:sldMasterIdLst>
  <p:notesMasterIdLst>
    <p:notesMasterId r:id="rId16"/>
  </p:notesMasterIdLst>
  <p:sldIdLst>
    <p:sldId id="257" r:id="rId2"/>
    <p:sldId id="258" r:id="rId3"/>
    <p:sldId id="274" r:id="rId4"/>
    <p:sldId id="259" r:id="rId5"/>
    <p:sldId id="262" r:id="rId6"/>
    <p:sldId id="276" r:id="rId7"/>
    <p:sldId id="260" r:id="rId8"/>
    <p:sldId id="277" r:id="rId9"/>
    <p:sldId id="263" r:id="rId10"/>
    <p:sldId id="272" r:id="rId11"/>
    <p:sldId id="271" r:id="rId12"/>
    <p:sldId id="264" r:id="rId13"/>
    <p:sldId id="275"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73B"/>
    <a:srgbClr val="64D4EF"/>
    <a:srgbClr val="0A6977"/>
    <a:srgbClr val="3BC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57C45-5492-4A3F-86AF-FAF4D97A654C}" v="583" dt="2024-02-21T13:15:52.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929" autoAdjust="0"/>
  </p:normalViewPr>
  <p:slideViewPr>
    <p:cSldViewPr snapToGrid="0">
      <p:cViewPr varScale="1">
        <p:scale>
          <a:sx n="71" d="100"/>
          <a:sy n="71" d="100"/>
        </p:scale>
        <p:origin x="7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722C9-183D-4783-A34B-653514B8CECC}" type="datetimeFigureOut">
              <a:rPr lang="en-GB" smtClean="0"/>
              <a:t>05/11/2024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6B05E-F706-4E1C-8936-DE3565429D35}" type="slidenum">
              <a:rPr lang="en-GB" smtClean="0"/>
              <a:t>‹#›</a:t>
            </a:fld>
            <a:endParaRPr lang="en-GB"/>
          </a:p>
        </p:txBody>
      </p:sp>
    </p:spTree>
    <p:extLst>
      <p:ext uri="{BB962C8B-B14F-4D97-AF65-F5344CB8AC3E}">
        <p14:creationId xmlns:p14="http://schemas.microsoft.com/office/powerpoint/2010/main" val="86477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A6B05E-F706-4E1C-8936-DE3565429D35}" type="slidenum">
              <a:rPr lang="en-GB" smtClean="0"/>
              <a:t>5</a:t>
            </a:fld>
            <a:endParaRPr lang="en-GB"/>
          </a:p>
        </p:txBody>
      </p:sp>
    </p:spTree>
    <p:extLst>
      <p:ext uri="{BB962C8B-B14F-4D97-AF65-F5344CB8AC3E}">
        <p14:creationId xmlns:p14="http://schemas.microsoft.com/office/powerpoint/2010/main" val="364842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Peer Led Q+A session where students have the opportunity to ask specific questions about employability prospects specific to their individual trajectory</a:t>
            </a:r>
          </a:p>
        </p:txBody>
      </p:sp>
      <p:sp>
        <p:nvSpPr>
          <p:cNvPr id="4" name="Slide Number Placeholder 3"/>
          <p:cNvSpPr>
            <a:spLocks noGrp="1"/>
          </p:cNvSpPr>
          <p:nvPr>
            <p:ph type="sldNum" sz="quarter" idx="5"/>
          </p:nvPr>
        </p:nvSpPr>
        <p:spPr/>
        <p:txBody>
          <a:bodyPr/>
          <a:lstStyle/>
          <a:p>
            <a:fld id="{92A6B05E-F706-4E1C-8936-DE3565429D35}" type="slidenum">
              <a:rPr lang="en-GB" smtClean="0"/>
              <a:t>6</a:t>
            </a:fld>
            <a:endParaRPr lang="en-GB"/>
          </a:p>
        </p:txBody>
      </p:sp>
    </p:spTree>
    <p:extLst>
      <p:ext uri="{BB962C8B-B14F-4D97-AF65-F5344CB8AC3E}">
        <p14:creationId xmlns:p14="http://schemas.microsoft.com/office/powerpoint/2010/main" val="260564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skills, behaviour and change are sequential.</a:t>
            </a:r>
            <a:br>
              <a:rPr lang="en-GB" dirty="0"/>
            </a:br>
            <a:br>
              <a:rPr lang="en-GB" dirty="0"/>
            </a:br>
            <a:r>
              <a:rPr lang="en-GB" dirty="0"/>
              <a:t>Simply put:</a:t>
            </a:r>
            <a:br>
              <a:rPr lang="en-GB" dirty="0"/>
            </a:br>
            <a:r>
              <a:rPr lang="en-GB" dirty="0"/>
              <a:t>Knowledge is theoretical and </a:t>
            </a:r>
            <a:r>
              <a:rPr lang="en-GB" b="0" i="0" dirty="0">
                <a:solidFill>
                  <a:srgbClr val="231F20"/>
                </a:solidFill>
                <a:effectLst/>
                <a:latin typeface="Karla" pitchFamily="2" charset="0"/>
              </a:rPr>
              <a:t>answers the question of what</a:t>
            </a:r>
          </a:p>
          <a:p>
            <a:r>
              <a:rPr lang="en-GB" dirty="0"/>
              <a:t>Skills are more practical and </a:t>
            </a:r>
            <a:r>
              <a:rPr lang="en-GB" b="0" i="0" dirty="0">
                <a:solidFill>
                  <a:srgbClr val="231F20"/>
                </a:solidFill>
                <a:effectLst/>
                <a:latin typeface="Karla" pitchFamily="2" charset="0"/>
              </a:rPr>
              <a:t>answer the question of how.</a:t>
            </a:r>
            <a:br>
              <a:rPr lang="en-GB" b="0" i="0" dirty="0">
                <a:solidFill>
                  <a:srgbClr val="231F20"/>
                </a:solidFill>
                <a:effectLst/>
                <a:latin typeface="Karla" pitchFamily="2" charset="0"/>
              </a:rPr>
            </a:br>
            <a:br>
              <a:rPr lang="en-GB" b="0" i="0" dirty="0">
                <a:solidFill>
                  <a:srgbClr val="231F20"/>
                </a:solidFill>
                <a:effectLst/>
                <a:latin typeface="Karla" pitchFamily="2" charset="0"/>
              </a:rPr>
            </a:br>
            <a:r>
              <a:rPr lang="en-GB" b="0" i="0" dirty="0">
                <a:solidFill>
                  <a:srgbClr val="231F20"/>
                </a:solidFill>
                <a:effectLst/>
                <a:latin typeface="Karla" pitchFamily="2" charset="0"/>
              </a:rPr>
              <a:t>Change however is very different….this is the product of mastering skills and responding to those as you develop. This is what we Call SELF-MASTERY</a:t>
            </a:r>
            <a:br>
              <a:rPr lang="en-GB" dirty="0"/>
            </a:br>
            <a:br>
              <a:rPr lang="en-GB" dirty="0"/>
            </a:br>
            <a:r>
              <a:rPr lang="en-GB" dirty="0"/>
              <a:t>To resolve this issue, agents need to know how to apply knowledge and develop it.</a:t>
            </a:r>
            <a:br>
              <a:rPr lang="en-GB" dirty="0"/>
            </a:br>
            <a:r>
              <a:rPr lang="en-GB" dirty="0"/>
              <a:t>This then becomes a skill; a skill that can be actively practiced to solve problems and become proficient.</a:t>
            </a:r>
            <a:br>
              <a:rPr lang="en-GB" dirty="0"/>
            </a:br>
            <a:r>
              <a:rPr lang="en-GB" dirty="0"/>
              <a:t>the response would be to be consistently practice this so behaviour change and it becomes more natural (unconscious)</a:t>
            </a:r>
            <a:br>
              <a:rPr lang="en-GB" dirty="0"/>
            </a:br>
            <a:r>
              <a:rPr lang="en-GB" dirty="0"/>
              <a:t>In contrast, recalling information or knowledge doesn’t necessary lead to the learner to become proficient.</a:t>
            </a:r>
            <a:br>
              <a:rPr lang="en-GB" dirty="0"/>
            </a:br>
            <a:endParaRPr lang="en-GB" dirty="0"/>
          </a:p>
        </p:txBody>
      </p:sp>
      <p:sp>
        <p:nvSpPr>
          <p:cNvPr id="4" name="Slide Number Placeholder 3"/>
          <p:cNvSpPr>
            <a:spLocks noGrp="1"/>
          </p:cNvSpPr>
          <p:nvPr>
            <p:ph type="sldNum" sz="quarter" idx="5"/>
          </p:nvPr>
        </p:nvSpPr>
        <p:spPr/>
        <p:txBody>
          <a:bodyPr/>
          <a:lstStyle/>
          <a:p>
            <a:fld id="{92A6B05E-F706-4E1C-8936-DE3565429D35}" type="slidenum">
              <a:rPr lang="en-GB" smtClean="0"/>
              <a:t>7</a:t>
            </a:fld>
            <a:endParaRPr lang="en-GB"/>
          </a:p>
        </p:txBody>
      </p:sp>
    </p:spTree>
    <p:extLst>
      <p:ext uri="{BB962C8B-B14F-4D97-AF65-F5344CB8AC3E}">
        <p14:creationId xmlns:p14="http://schemas.microsoft.com/office/powerpoint/2010/main" val="2110763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resolve this issue, agents need to know how to apply knowledge and develop it.</a:t>
            </a:r>
            <a:br>
              <a:rPr lang="en-GB" dirty="0"/>
            </a:br>
            <a:r>
              <a:rPr lang="en-GB" dirty="0"/>
              <a:t>This then becomes a skill; a skill that can be actively practiced to solve problems and become proficient.</a:t>
            </a:r>
            <a:br>
              <a:rPr lang="en-GB" dirty="0"/>
            </a:br>
            <a:r>
              <a:rPr lang="en-GB" dirty="0"/>
              <a:t>the response would be to be consistently practice this so behaviours change, and it becomes more natural (unconscious)</a:t>
            </a:r>
            <a:br>
              <a:rPr lang="en-GB" dirty="0"/>
            </a:br>
            <a:r>
              <a:rPr lang="en-GB" dirty="0"/>
              <a:t>In contrast, recalling information or knowledge doesn’t necessary lead to the learner to become proficient.</a:t>
            </a:r>
            <a:br>
              <a:rPr lang="en-GB" dirty="0"/>
            </a:br>
            <a:br>
              <a:rPr lang="en-GB" dirty="0"/>
            </a:br>
            <a:r>
              <a:rPr lang="en-GB" dirty="0"/>
              <a:t>Students should present their proposed solution to decrease the negative experiences.</a:t>
            </a:r>
          </a:p>
        </p:txBody>
      </p:sp>
      <p:sp>
        <p:nvSpPr>
          <p:cNvPr id="4" name="Slide Number Placeholder 3"/>
          <p:cNvSpPr>
            <a:spLocks noGrp="1"/>
          </p:cNvSpPr>
          <p:nvPr>
            <p:ph type="sldNum" sz="quarter" idx="5"/>
          </p:nvPr>
        </p:nvSpPr>
        <p:spPr/>
        <p:txBody>
          <a:bodyPr/>
          <a:lstStyle/>
          <a:p>
            <a:fld id="{92A6B05E-F706-4E1C-8936-DE3565429D35}" type="slidenum">
              <a:rPr lang="en-GB" smtClean="0"/>
              <a:t>8</a:t>
            </a:fld>
            <a:endParaRPr lang="en-GB"/>
          </a:p>
        </p:txBody>
      </p:sp>
    </p:spTree>
    <p:extLst>
      <p:ext uri="{BB962C8B-B14F-4D97-AF65-F5344CB8AC3E}">
        <p14:creationId xmlns:p14="http://schemas.microsoft.com/office/powerpoint/2010/main" val="178203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CV in proof that a candidate has the self-awareness to demonstrate their skills</a:t>
            </a:r>
          </a:p>
          <a:p>
            <a:r>
              <a:rPr lang="en-GB" dirty="0"/>
              <a:t>Match: Qualification and experience to meet the demands of the job</a:t>
            </a:r>
          </a:p>
          <a:p>
            <a:r>
              <a:rPr lang="en-GB" dirty="0"/>
              <a:t>Competence: can you showcase this. Saying you have a keen eye for detail and then misspelling something.</a:t>
            </a:r>
          </a:p>
          <a:p>
            <a:r>
              <a:rPr lang="en-GB" dirty="0"/>
              <a:t>Traits: the employer is evaluating if you will fit into the organisation culture</a:t>
            </a:r>
          </a:p>
          <a:p>
            <a:r>
              <a:rPr lang="en-GB" dirty="0"/>
              <a:t>Business Etiquette: can you succeed in a professional role?</a:t>
            </a:r>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92A6B05E-F706-4E1C-8936-DE3565429D35}" type="slidenum">
              <a:rPr lang="en-GB" smtClean="0"/>
              <a:t>9</a:t>
            </a:fld>
            <a:endParaRPr lang="en-GB"/>
          </a:p>
        </p:txBody>
      </p:sp>
    </p:spTree>
    <p:extLst>
      <p:ext uri="{BB962C8B-B14F-4D97-AF65-F5344CB8AC3E}">
        <p14:creationId xmlns:p14="http://schemas.microsoft.com/office/powerpoint/2010/main" val="87934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doing a self-assessment, it’s a good idea to list key skills you already have and try to identify when you’ve used them in practice. This will make your CV easier to write when showcase your ability to meet the needs of an organisation but also determine whether the organisation is a good fit for you. Things to consider are:</a:t>
            </a:r>
            <a:br>
              <a:rPr lang="en-GB" dirty="0"/>
            </a:br>
            <a:br>
              <a:rPr lang="en-GB" dirty="0"/>
            </a:br>
            <a:r>
              <a:rPr lang="en-GB" dirty="0"/>
              <a:t>Follow with a tutor led discussion where students identify what skills they think they have developed outside of their current education. work, volunteering, community groups </a:t>
            </a:r>
            <a:r>
              <a:rPr lang="en-GB" dirty="0" err="1"/>
              <a:t>ect</a:t>
            </a:r>
            <a:r>
              <a:rPr lang="en-GB" dirty="0"/>
              <a:t>.</a:t>
            </a:r>
          </a:p>
        </p:txBody>
      </p:sp>
      <p:sp>
        <p:nvSpPr>
          <p:cNvPr id="4" name="Slide Number Placeholder 3"/>
          <p:cNvSpPr>
            <a:spLocks noGrp="1"/>
          </p:cNvSpPr>
          <p:nvPr>
            <p:ph type="sldNum" sz="quarter" idx="5"/>
          </p:nvPr>
        </p:nvSpPr>
        <p:spPr/>
        <p:txBody>
          <a:bodyPr/>
          <a:lstStyle/>
          <a:p>
            <a:fld id="{92A6B05E-F706-4E1C-8936-DE3565429D35}" type="slidenum">
              <a:rPr lang="en-GB" smtClean="0"/>
              <a:t>10</a:t>
            </a:fld>
            <a:endParaRPr lang="en-GB"/>
          </a:p>
        </p:txBody>
      </p:sp>
    </p:spTree>
    <p:extLst>
      <p:ext uri="{BB962C8B-B14F-4D97-AF65-F5344CB8AC3E}">
        <p14:creationId xmlns:p14="http://schemas.microsoft.com/office/powerpoint/2010/main" val="394290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Your CV is the first point of call when showcasing your professional identity to potential employers. Identify areas where you think you need development of employability skills and make notes. These will help you in our next session tomorrow.</a:t>
            </a:r>
            <a:br>
              <a:rPr lang="en-GB" dirty="0"/>
            </a:br>
            <a:br>
              <a:rPr lang="en-GB" dirty="0"/>
            </a:br>
            <a:r>
              <a:rPr lang="en-GB" dirty="0"/>
              <a:t>Peer Led discussion</a:t>
            </a:r>
          </a:p>
        </p:txBody>
      </p:sp>
      <p:sp>
        <p:nvSpPr>
          <p:cNvPr id="4" name="Slide Number Placeholder 3"/>
          <p:cNvSpPr>
            <a:spLocks noGrp="1"/>
          </p:cNvSpPr>
          <p:nvPr>
            <p:ph type="sldNum" sz="quarter" idx="5"/>
          </p:nvPr>
        </p:nvSpPr>
        <p:spPr/>
        <p:txBody>
          <a:bodyPr/>
          <a:lstStyle/>
          <a:p>
            <a:fld id="{92A6B05E-F706-4E1C-8936-DE3565429D35}" type="slidenum">
              <a:rPr lang="en-GB" smtClean="0"/>
              <a:t>11</a:t>
            </a:fld>
            <a:endParaRPr lang="en-GB"/>
          </a:p>
        </p:txBody>
      </p:sp>
    </p:spTree>
    <p:extLst>
      <p:ext uri="{BB962C8B-B14F-4D97-AF65-F5344CB8AC3E}">
        <p14:creationId xmlns:p14="http://schemas.microsoft.com/office/powerpoint/2010/main" val="26829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use of the Centre for graduate prospects. They have an array of services that support you on your journey to success. From CV support from coaches, to application advice from consultants, and even interview guidance. The centre are here every step of your journey, as a student and beyond.</a:t>
            </a:r>
            <a:br>
              <a:rPr lang="en-GB" dirty="0"/>
            </a:br>
            <a:r>
              <a:rPr lang="en-GB" dirty="0"/>
              <a:t>PATs, and Academics have the knowledge and connects in an array of fields and industries take advantage of their support and guidance throughout the term!</a:t>
            </a:r>
          </a:p>
          <a:p>
            <a:endParaRPr lang="en-GB" dirty="0"/>
          </a:p>
          <a:p>
            <a:r>
              <a:rPr lang="en-GB" dirty="0"/>
              <a:t>Attending these sessions will give you exclusive access to a canvas course that goes in more detail about how to craft your professional identity at a pace that suits you. If you haven’t already, be sure to scan your campus card on the reader and give Ashley your Student ID to be added.</a:t>
            </a:r>
          </a:p>
        </p:txBody>
      </p:sp>
      <p:sp>
        <p:nvSpPr>
          <p:cNvPr id="4" name="Slide Number Placeholder 3"/>
          <p:cNvSpPr>
            <a:spLocks noGrp="1"/>
          </p:cNvSpPr>
          <p:nvPr>
            <p:ph type="sldNum" sz="quarter" idx="5"/>
          </p:nvPr>
        </p:nvSpPr>
        <p:spPr/>
        <p:txBody>
          <a:bodyPr/>
          <a:lstStyle/>
          <a:p>
            <a:fld id="{92A6B05E-F706-4E1C-8936-DE3565429D35}" type="slidenum">
              <a:rPr lang="en-GB" smtClean="0"/>
              <a:t>13</a:t>
            </a:fld>
            <a:endParaRPr lang="en-GB"/>
          </a:p>
        </p:txBody>
      </p:sp>
    </p:spTree>
    <p:extLst>
      <p:ext uri="{BB962C8B-B14F-4D97-AF65-F5344CB8AC3E}">
        <p14:creationId xmlns:p14="http://schemas.microsoft.com/office/powerpoint/2010/main" val="369212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A6B05E-F706-4E1C-8936-DE3565429D35}" type="slidenum">
              <a:rPr lang="en-GB" smtClean="0"/>
              <a:t>14</a:t>
            </a:fld>
            <a:endParaRPr lang="en-GB"/>
          </a:p>
        </p:txBody>
      </p:sp>
    </p:spTree>
    <p:extLst>
      <p:ext uri="{BB962C8B-B14F-4D97-AF65-F5344CB8AC3E}">
        <p14:creationId xmlns:p14="http://schemas.microsoft.com/office/powerpoint/2010/main" val="1215504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95913AB-EF1F-4FA9-864A-455FB05F669D}" type="datetimeFigureOut">
              <a:rPr lang="en-GB" smtClean="0"/>
              <a:t>05/11/2024</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242873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95913AB-EF1F-4FA9-864A-455FB05F669D}" type="datetimeFigureOut">
              <a:rPr lang="en-GB" smtClean="0"/>
              <a:t>05/11/2024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395238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95913AB-EF1F-4FA9-864A-455FB05F669D}" type="datetimeFigureOut">
              <a:rPr lang="en-GB" smtClean="0"/>
              <a:t>05/11/2024</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153867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95913AB-EF1F-4FA9-864A-455FB05F669D}" type="datetimeFigureOut">
              <a:rPr lang="en-GB" smtClean="0"/>
              <a:t>05/11/2024</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5A70988A-66B2-4AAA-8F98-F397A43F0541}"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9938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95913AB-EF1F-4FA9-864A-455FB05F669D}" type="datetimeFigureOut">
              <a:rPr lang="en-GB" smtClean="0"/>
              <a:t>05/11/2024</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2755145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95913AB-EF1F-4FA9-864A-455FB05F669D}" type="datetimeFigureOut">
              <a:rPr lang="en-GB" smtClean="0"/>
              <a:t>05/11/2024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399488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95913AB-EF1F-4FA9-864A-455FB05F669D}" type="datetimeFigureOut">
              <a:rPr lang="en-GB" smtClean="0"/>
              <a:t>05/11/2024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1371775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95913AB-EF1F-4FA9-864A-455FB05F669D}" type="datetimeFigureOut">
              <a:rPr lang="en-GB" smtClean="0"/>
              <a:t>05/11/2024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3007882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95913AB-EF1F-4FA9-864A-455FB05F669D}" type="datetimeFigureOut">
              <a:rPr lang="en-GB" smtClean="0"/>
              <a:t>05/11/2024</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378371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95913AB-EF1F-4FA9-864A-455FB05F669D}" type="datetimeFigureOut">
              <a:rPr lang="en-GB" smtClean="0"/>
              <a:t>05/11/2024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37035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95913AB-EF1F-4FA9-864A-455FB05F669D}" type="datetimeFigureOut">
              <a:rPr lang="en-GB" smtClean="0"/>
              <a:t>05/11/2024</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236802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95913AB-EF1F-4FA9-864A-455FB05F669D}" type="datetimeFigureOut">
              <a:rPr lang="en-GB" smtClean="0"/>
              <a:t>05/11/2024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283098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95913AB-EF1F-4FA9-864A-455FB05F669D}" type="datetimeFigureOut">
              <a:rPr lang="en-GB" smtClean="0"/>
              <a:t>05/11/2024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117548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95913AB-EF1F-4FA9-864A-455FB05F669D}" type="datetimeFigureOut">
              <a:rPr lang="en-GB" smtClean="0"/>
              <a:t>05/11/2024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130047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913AB-EF1F-4FA9-864A-455FB05F669D}" type="datetimeFigureOut">
              <a:rPr lang="en-GB" smtClean="0"/>
              <a:t>05/11/2024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170445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95913AB-EF1F-4FA9-864A-455FB05F669D}" type="datetimeFigureOut">
              <a:rPr lang="en-GB" smtClean="0"/>
              <a:t>05/11/2024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333010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95913AB-EF1F-4FA9-864A-455FB05F669D}" type="datetimeFigureOut">
              <a:rPr lang="en-GB" smtClean="0"/>
              <a:t>05/11/2024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70988A-66B2-4AAA-8F98-F397A43F0541}" type="slidenum">
              <a:rPr lang="en-GB" smtClean="0"/>
              <a:t>‹#›</a:t>
            </a:fld>
            <a:endParaRPr lang="en-GB"/>
          </a:p>
        </p:txBody>
      </p:sp>
    </p:spTree>
    <p:extLst>
      <p:ext uri="{BB962C8B-B14F-4D97-AF65-F5344CB8AC3E}">
        <p14:creationId xmlns:p14="http://schemas.microsoft.com/office/powerpoint/2010/main" val="24935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95913AB-EF1F-4FA9-864A-455FB05F669D}" type="datetimeFigureOut">
              <a:rPr lang="en-GB" smtClean="0"/>
              <a:t>05/11/2024</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A70988A-66B2-4AAA-8F98-F397A43F0541}" type="slidenum">
              <a:rPr lang="en-GB" smtClean="0"/>
              <a:t>‹#›</a:t>
            </a:fld>
            <a:endParaRPr lang="en-GB"/>
          </a:p>
        </p:txBody>
      </p:sp>
    </p:spTree>
    <p:extLst>
      <p:ext uri="{BB962C8B-B14F-4D97-AF65-F5344CB8AC3E}">
        <p14:creationId xmlns:p14="http://schemas.microsoft.com/office/powerpoint/2010/main" val="261903129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33.jpe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jpe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3.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4687409" y="1803405"/>
            <a:ext cx="7377211" cy="1825096"/>
          </a:xfrm>
        </p:spPr>
        <p:txBody>
          <a:bodyPr>
            <a:normAutofit/>
          </a:bodyPr>
          <a:lstStyle/>
          <a:p>
            <a:r>
              <a:rPr lang="en-GB" sz="4200" dirty="0"/>
              <a:t>Exploring Your professional identity</a:t>
            </a:r>
            <a:endParaRPr lang="en-US" sz="4200" b="1" dirty="0"/>
          </a:p>
        </p:txBody>
      </p:sp>
      <p:pic>
        <p:nvPicPr>
          <p:cNvPr id="1026" name="Picture 2" descr="University of Sunderland: Ranking, Courses, Fees, Admission 2024">
            <a:extLst>
              <a:ext uri="{FF2B5EF4-FFF2-40B4-BE49-F238E27FC236}">
                <a16:creationId xmlns:a16="http://schemas.microsoft.com/office/drawing/2014/main" id="{685EBFBF-6421-94EB-7859-19507D612F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1343" y="1803405"/>
            <a:ext cx="2442953" cy="26623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060909-3B7C-4D56-76E9-97C4ED2676C7}"/>
              </a:ext>
            </a:extLst>
          </p:cNvPr>
          <p:cNvSpPr txBox="1"/>
          <p:nvPr/>
        </p:nvSpPr>
        <p:spPr>
          <a:xfrm>
            <a:off x="4696459" y="3862317"/>
            <a:ext cx="5513696" cy="923330"/>
          </a:xfrm>
          <a:prstGeom prst="rect">
            <a:avLst/>
          </a:prstGeom>
          <a:noFill/>
        </p:spPr>
        <p:txBody>
          <a:bodyPr wrap="square" rtlCol="0">
            <a:spAutoFit/>
          </a:bodyPr>
          <a:lstStyle/>
          <a:p>
            <a:r>
              <a:rPr lang="en-GB" dirty="0"/>
              <a:t>Ashley Liddle</a:t>
            </a:r>
          </a:p>
          <a:p>
            <a:r>
              <a:rPr lang="en-GB" dirty="0"/>
              <a:t>-Student Career and Skills Coach</a:t>
            </a:r>
          </a:p>
          <a:p>
            <a:r>
              <a:rPr lang="en-GB" dirty="0"/>
              <a:t>-PhD Scholar-Practitioner</a:t>
            </a:r>
          </a:p>
        </p:txBody>
      </p:sp>
    </p:spTree>
    <p:extLst>
      <p:ext uri="{BB962C8B-B14F-4D97-AF65-F5344CB8AC3E}">
        <p14:creationId xmlns:p14="http://schemas.microsoft.com/office/powerpoint/2010/main" val="4172431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Leadership Icon Vector Art, Icons, and Graphics for Free ...">
            <a:extLst>
              <a:ext uri="{FF2B5EF4-FFF2-40B4-BE49-F238E27FC236}">
                <a16:creationId xmlns:a16="http://schemas.microsoft.com/office/drawing/2014/main" id="{B445AF73-75FD-B7A3-16C1-A81F8583F24D}"/>
              </a:ext>
            </a:extLst>
          </p:cNvPr>
          <p:cNvPicPr>
            <a:picLocks noChangeAspect="1" noChangeArrowheads="1"/>
          </p:cNvPicPr>
          <p:nvPr/>
        </p:nvPicPr>
        <p:blipFill>
          <a:blip r:embed="rId3">
            <a:duotone>
              <a:schemeClr val="accent6">
                <a:shade val="45000"/>
                <a:satMod val="135000"/>
              </a:schemeClr>
              <a:prstClr val="white"/>
            </a:duotone>
            <a:alphaModFix amt="35000"/>
            <a:extLst>
              <a:ext uri="{28A0092B-C50C-407E-A947-70E740481C1C}">
                <a14:useLocalDpi xmlns:a14="http://schemas.microsoft.com/office/drawing/2010/main" val="0"/>
              </a:ext>
            </a:extLst>
          </a:blip>
          <a:srcRect/>
          <a:stretch>
            <a:fillRect/>
          </a:stretch>
        </p:blipFill>
        <p:spPr bwMode="auto">
          <a:xfrm>
            <a:off x="5145603" y="3239436"/>
            <a:ext cx="2437004" cy="2437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ime-Management Icons - Free SVG &amp; PNG Time-Management ...">
            <a:extLst>
              <a:ext uri="{FF2B5EF4-FFF2-40B4-BE49-F238E27FC236}">
                <a16:creationId xmlns:a16="http://schemas.microsoft.com/office/drawing/2014/main" id="{7A6E1313-64BA-9A5F-1D53-82306563DC44}"/>
              </a:ext>
            </a:extLst>
          </p:cNvPr>
          <p:cNvPicPr>
            <a:picLocks noChangeAspect="1" noChangeArrowheads="1"/>
          </p:cNvPicPr>
          <p:nvPr/>
        </p:nvPicPr>
        <p:blipFill>
          <a:blip r:embed="rId4">
            <a:duotone>
              <a:schemeClr val="accent6">
                <a:shade val="45000"/>
                <a:satMod val="135000"/>
              </a:schemeClr>
              <a:prstClr val="white"/>
            </a:duotone>
            <a:alphaModFix amt="35000"/>
            <a:extLst>
              <a:ext uri="{28A0092B-C50C-407E-A947-70E740481C1C}">
                <a14:useLocalDpi xmlns:a14="http://schemas.microsoft.com/office/drawing/2010/main" val="0"/>
              </a:ext>
            </a:extLst>
          </a:blip>
          <a:srcRect/>
          <a:stretch>
            <a:fillRect/>
          </a:stretch>
        </p:blipFill>
        <p:spPr bwMode="auto">
          <a:xfrm>
            <a:off x="1264003" y="333041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flict - Free communications icons">
            <a:extLst>
              <a:ext uri="{FF2B5EF4-FFF2-40B4-BE49-F238E27FC236}">
                <a16:creationId xmlns:a16="http://schemas.microsoft.com/office/drawing/2014/main" id="{CD037EC0-B76D-2EF3-DFCD-DE250EF58FB2}"/>
              </a:ext>
            </a:extLst>
          </p:cNvPr>
          <p:cNvPicPr>
            <a:picLocks noChangeAspect="1" noChangeArrowheads="1"/>
          </p:cNvPicPr>
          <p:nvPr/>
        </p:nvPicPr>
        <p:blipFill>
          <a:blip r:embed="rId5">
            <a:duotone>
              <a:schemeClr val="accent6">
                <a:shade val="45000"/>
                <a:satMod val="135000"/>
              </a:schemeClr>
              <a:prstClr val="white"/>
            </a:duotone>
            <a:alphaModFix amt="35000"/>
            <a:extLst>
              <a:ext uri="{28A0092B-C50C-407E-A947-70E740481C1C}">
                <a14:useLocalDpi xmlns:a14="http://schemas.microsoft.com/office/drawing/2010/main" val="0"/>
              </a:ext>
            </a:extLst>
          </a:blip>
          <a:srcRect/>
          <a:stretch>
            <a:fillRect/>
          </a:stretch>
        </p:blipFill>
        <p:spPr bwMode="auto">
          <a:xfrm>
            <a:off x="9308104" y="882356"/>
            <a:ext cx="1432161" cy="14321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munication Generic Blue icon">
            <a:extLst>
              <a:ext uri="{FF2B5EF4-FFF2-40B4-BE49-F238E27FC236}">
                <a16:creationId xmlns:a16="http://schemas.microsoft.com/office/drawing/2014/main" id="{72BB1EC4-A57C-4A0B-C014-929A3BA8F184}"/>
              </a:ext>
            </a:extLst>
          </p:cNvPr>
          <p:cNvPicPr>
            <a:picLocks noChangeAspect="1" noChangeArrowheads="1"/>
          </p:cNvPicPr>
          <p:nvPr/>
        </p:nvPicPr>
        <p:blipFill>
          <a:blip r:embed="rId6">
            <a:alphaModFix amt="35000"/>
            <a:extLst>
              <a:ext uri="{28A0092B-C50C-407E-A947-70E740481C1C}">
                <a14:useLocalDpi xmlns:a14="http://schemas.microsoft.com/office/drawing/2010/main" val="0"/>
              </a:ext>
            </a:extLst>
          </a:blip>
          <a:srcRect/>
          <a:stretch>
            <a:fillRect/>
          </a:stretch>
        </p:blipFill>
        <p:spPr bwMode="auto">
          <a:xfrm>
            <a:off x="4624879" y="834931"/>
            <a:ext cx="1746690" cy="17466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ta entry - Free computer icons">
            <a:extLst>
              <a:ext uri="{FF2B5EF4-FFF2-40B4-BE49-F238E27FC236}">
                <a16:creationId xmlns:a16="http://schemas.microsoft.com/office/drawing/2014/main" id="{73BBD987-3106-884B-9CF5-40B03242F38E}"/>
              </a:ext>
            </a:extLst>
          </p:cNvPr>
          <p:cNvPicPr>
            <a:picLocks noChangeAspect="1" noChangeArrowheads="1"/>
          </p:cNvPicPr>
          <p:nvPr/>
        </p:nvPicPr>
        <p:blipFill>
          <a:blip r:embed="rId7">
            <a:alphaModFix amt="35000"/>
            <a:extLst>
              <a:ext uri="{28A0092B-C50C-407E-A947-70E740481C1C}">
                <a14:useLocalDpi xmlns:a14="http://schemas.microsoft.com/office/drawing/2010/main" val="0"/>
              </a:ext>
            </a:extLst>
          </a:blip>
          <a:srcRect/>
          <a:stretch>
            <a:fillRect/>
          </a:stretch>
        </p:blipFill>
        <p:spPr bwMode="auto">
          <a:xfrm>
            <a:off x="1324097" y="1642676"/>
            <a:ext cx="1551294" cy="155129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FF58D22-08DA-36FD-45E8-BF8F5363B045}"/>
              </a:ext>
            </a:extLst>
          </p:cNvPr>
          <p:cNvSpPr txBox="1">
            <a:spLocks/>
          </p:cNvSpPr>
          <p:nvPr/>
        </p:nvSpPr>
        <p:spPr>
          <a:xfrm>
            <a:off x="4630473" y="-245259"/>
            <a:ext cx="7751037" cy="1474462"/>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b="1" dirty="0"/>
              <a:t>Skills to focus on…</a:t>
            </a:r>
          </a:p>
        </p:txBody>
      </p:sp>
      <p:grpSp>
        <p:nvGrpSpPr>
          <p:cNvPr id="9" name="Group 8">
            <a:extLst>
              <a:ext uri="{FF2B5EF4-FFF2-40B4-BE49-F238E27FC236}">
                <a16:creationId xmlns:a16="http://schemas.microsoft.com/office/drawing/2014/main" id="{8719C589-6D98-18BD-D2E1-5BD32A6A1C55}"/>
              </a:ext>
            </a:extLst>
          </p:cNvPr>
          <p:cNvGrpSpPr/>
          <p:nvPr/>
        </p:nvGrpSpPr>
        <p:grpSpPr>
          <a:xfrm>
            <a:off x="109545" y="1669176"/>
            <a:ext cx="3804654" cy="1552280"/>
            <a:chOff x="7745961" y="1507067"/>
            <a:chExt cx="4094698" cy="1217422"/>
          </a:xfrm>
        </p:grpSpPr>
        <p:sp>
          <p:nvSpPr>
            <p:cNvPr id="10" name="Content Placeholder 2">
              <a:extLst>
                <a:ext uri="{FF2B5EF4-FFF2-40B4-BE49-F238E27FC236}">
                  <a16:creationId xmlns:a16="http://schemas.microsoft.com/office/drawing/2014/main" id="{72569CF9-9AE4-2AFF-62CC-8EFD2C79D663}"/>
                </a:ext>
              </a:extLst>
            </p:cNvPr>
            <p:cNvSpPr txBox="1">
              <a:spLocks/>
            </p:cNvSpPr>
            <p:nvPr/>
          </p:nvSpPr>
          <p:spPr>
            <a:xfrm>
              <a:off x="7745961" y="1694547"/>
              <a:ext cx="4094698" cy="102994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1600" dirty="0">
                  <a:solidFill>
                    <a:schemeClr val="tx1"/>
                  </a:solidFill>
                </a:rPr>
                <a:t>Operating computer software, taking notes, bookkeeping, telephone skills, managing records and data entry.</a:t>
              </a:r>
            </a:p>
          </p:txBody>
        </p:sp>
        <p:sp>
          <p:nvSpPr>
            <p:cNvPr id="11" name="Title 1">
              <a:extLst>
                <a:ext uri="{FF2B5EF4-FFF2-40B4-BE49-F238E27FC236}">
                  <a16:creationId xmlns:a16="http://schemas.microsoft.com/office/drawing/2014/main" id="{D47717EC-45E5-E731-CD30-90A037B5E9F8}"/>
                </a:ext>
              </a:extLst>
            </p:cNvPr>
            <p:cNvSpPr txBox="1">
              <a:spLocks/>
            </p:cNvSpPr>
            <p:nvPr/>
          </p:nvSpPr>
          <p:spPr>
            <a:xfrm>
              <a:off x="8559113" y="1507067"/>
              <a:ext cx="2487209" cy="457437"/>
            </a:xfrm>
            <a:prstGeom prst="rect">
              <a:avLst/>
            </a:prstGeom>
            <a:effectLst/>
          </p:spPr>
          <p:txBody>
            <a:bodyPr vert="horz" lIns="91440" tIns="45720" rIns="91440" bIns="45720" rtlCol="0" anchor="ctr">
              <a:normAutofit fontScale="5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b="1" dirty="0"/>
                <a:t>Clerical skills</a:t>
              </a:r>
            </a:p>
          </p:txBody>
        </p:sp>
      </p:grpSp>
      <p:pic>
        <p:nvPicPr>
          <p:cNvPr id="2" name="Picture 2" descr="University of Sunderland: Ranking, Courses, Fees, Admission 2024">
            <a:extLst>
              <a:ext uri="{FF2B5EF4-FFF2-40B4-BE49-F238E27FC236}">
                <a16:creationId xmlns:a16="http://schemas.microsoft.com/office/drawing/2014/main" id="{85761DBB-17FE-B98C-7C27-FD37634AE9E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1202163" y="5782728"/>
            <a:ext cx="986663" cy="107526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problem solving icons symbol vector elements for infographic web 9842789  Vector Art at Vecteezy">
            <a:extLst>
              <a:ext uri="{FF2B5EF4-FFF2-40B4-BE49-F238E27FC236}">
                <a16:creationId xmlns:a16="http://schemas.microsoft.com/office/drawing/2014/main" id="{37E0DFE6-FDD6-1332-F5DF-50EA5D37D961}"/>
              </a:ext>
            </a:extLst>
          </p:cNvPr>
          <p:cNvPicPr>
            <a:picLocks noChangeAspect="1" noChangeArrowheads="1"/>
          </p:cNvPicPr>
          <p:nvPr/>
        </p:nvPicPr>
        <p:blipFill rotWithShape="1">
          <a:blip r:embed="rId9">
            <a:duotone>
              <a:schemeClr val="accent6">
                <a:shade val="45000"/>
                <a:satMod val="135000"/>
              </a:schemeClr>
              <a:prstClr val="white"/>
            </a:duotone>
            <a:alphaModFix amt="35000"/>
            <a:extLst>
              <a:ext uri="{28A0092B-C50C-407E-A947-70E740481C1C}">
                <a14:useLocalDpi xmlns:a14="http://schemas.microsoft.com/office/drawing/2010/main" val="0"/>
              </a:ext>
            </a:extLst>
          </a:blip>
          <a:srcRect l="22376" t="12866" r="13453" b="11426"/>
          <a:stretch/>
        </p:blipFill>
        <p:spPr bwMode="auto">
          <a:xfrm>
            <a:off x="9533393" y="3380932"/>
            <a:ext cx="1420297" cy="167564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E16A77CA-FF2A-A280-B872-D1769AD33A13}"/>
              </a:ext>
            </a:extLst>
          </p:cNvPr>
          <p:cNvGrpSpPr/>
          <p:nvPr/>
        </p:nvGrpSpPr>
        <p:grpSpPr>
          <a:xfrm>
            <a:off x="4499279" y="3625078"/>
            <a:ext cx="3804654" cy="1674412"/>
            <a:chOff x="7745961" y="1411281"/>
            <a:chExt cx="4094698" cy="1313208"/>
          </a:xfrm>
        </p:grpSpPr>
        <p:sp>
          <p:nvSpPr>
            <p:cNvPr id="16" name="Content Placeholder 2">
              <a:extLst>
                <a:ext uri="{FF2B5EF4-FFF2-40B4-BE49-F238E27FC236}">
                  <a16:creationId xmlns:a16="http://schemas.microsoft.com/office/drawing/2014/main" id="{C99DDCAF-6473-243A-9D02-6A3598563B51}"/>
                </a:ext>
              </a:extLst>
            </p:cNvPr>
            <p:cNvSpPr txBox="1">
              <a:spLocks/>
            </p:cNvSpPr>
            <p:nvPr/>
          </p:nvSpPr>
          <p:spPr>
            <a:xfrm>
              <a:off x="7745961" y="1694547"/>
              <a:ext cx="4094698" cy="1029942"/>
            </a:xfrm>
            <a:prstGeom prst="rect">
              <a:avLst/>
            </a:prstGeom>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1600" dirty="0">
                  <a:solidFill>
                    <a:schemeClr val="tx1"/>
                  </a:solidFill>
                </a:rPr>
                <a:t>The ability to demonstrate the qualities of a leader by motivating and empowering others to work as a team and by confidently sharing their ideas and direction while communicating and delegating effectively</a:t>
              </a:r>
            </a:p>
          </p:txBody>
        </p:sp>
        <p:sp>
          <p:nvSpPr>
            <p:cNvPr id="17" name="Title 1">
              <a:extLst>
                <a:ext uri="{FF2B5EF4-FFF2-40B4-BE49-F238E27FC236}">
                  <a16:creationId xmlns:a16="http://schemas.microsoft.com/office/drawing/2014/main" id="{DC29F359-070E-16FF-3FB2-194FB4A3AE5A}"/>
                </a:ext>
              </a:extLst>
            </p:cNvPr>
            <p:cNvSpPr txBox="1">
              <a:spLocks/>
            </p:cNvSpPr>
            <p:nvPr/>
          </p:nvSpPr>
          <p:spPr>
            <a:xfrm>
              <a:off x="8528861" y="1411281"/>
              <a:ext cx="2487209" cy="4574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000" b="1" dirty="0"/>
                <a:t>Leadership</a:t>
              </a:r>
            </a:p>
          </p:txBody>
        </p:sp>
      </p:grpSp>
      <p:pic>
        <p:nvPicPr>
          <p:cNvPr id="1044" name="Picture 20" descr="Delegate Icons - Free SVG &amp; PNG Delegate Images - Noun Project">
            <a:extLst>
              <a:ext uri="{FF2B5EF4-FFF2-40B4-BE49-F238E27FC236}">
                <a16:creationId xmlns:a16="http://schemas.microsoft.com/office/drawing/2014/main" id="{D1D515D1-E145-9499-703B-4133DBAC1D66}"/>
              </a:ext>
            </a:extLst>
          </p:cNvPr>
          <p:cNvPicPr>
            <a:picLocks noChangeAspect="1" noChangeArrowheads="1"/>
          </p:cNvPicPr>
          <p:nvPr/>
        </p:nvPicPr>
        <p:blipFill>
          <a:blip r:embed="rId10">
            <a:duotone>
              <a:schemeClr val="accent6">
                <a:shade val="45000"/>
                <a:satMod val="135000"/>
              </a:schemeClr>
              <a:prstClr val="white"/>
            </a:duotone>
            <a:alphaModFix amt="35000"/>
            <a:extLst>
              <a:ext uri="{28A0092B-C50C-407E-A947-70E740481C1C}">
                <a14:useLocalDpi xmlns:a14="http://schemas.microsoft.com/office/drawing/2010/main" val="0"/>
              </a:ext>
            </a:extLst>
          </a:blip>
          <a:srcRect/>
          <a:stretch>
            <a:fillRect/>
          </a:stretch>
        </p:blipFill>
        <p:spPr bwMode="auto">
          <a:xfrm>
            <a:off x="9532290" y="5019824"/>
            <a:ext cx="1313232" cy="131323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45121906-75B5-C401-7131-1395D9400F46}"/>
              </a:ext>
            </a:extLst>
          </p:cNvPr>
          <p:cNvGrpSpPr/>
          <p:nvPr/>
        </p:nvGrpSpPr>
        <p:grpSpPr>
          <a:xfrm>
            <a:off x="8384172" y="3366141"/>
            <a:ext cx="3804654" cy="1643809"/>
            <a:chOff x="7745961" y="1435283"/>
            <a:chExt cx="4094698" cy="1289206"/>
          </a:xfrm>
        </p:grpSpPr>
        <p:sp>
          <p:nvSpPr>
            <p:cNvPr id="19" name="Content Placeholder 2">
              <a:extLst>
                <a:ext uri="{FF2B5EF4-FFF2-40B4-BE49-F238E27FC236}">
                  <a16:creationId xmlns:a16="http://schemas.microsoft.com/office/drawing/2014/main" id="{1A6FCC6D-7DD4-A9EA-6F6F-C4FE749717DF}"/>
                </a:ext>
              </a:extLst>
            </p:cNvPr>
            <p:cNvSpPr txBox="1">
              <a:spLocks/>
            </p:cNvSpPr>
            <p:nvPr/>
          </p:nvSpPr>
          <p:spPr>
            <a:xfrm>
              <a:off x="7745961" y="1694547"/>
              <a:ext cx="4094698" cy="102994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1600" dirty="0">
                  <a:solidFill>
                    <a:schemeClr val="tx1"/>
                  </a:solidFill>
                </a:rPr>
                <a:t>The process of devising solutions in an appropriate way (logical, creative or flexible) both individually and as part of a team. . This is often associated with creativity.</a:t>
              </a:r>
            </a:p>
          </p:txBody>
        </p:sp>
        <p:sp>
          <p:nvSpPr>
            <p:cNvPr id="20" name="Title 1">
              <a:extLst>
                <a:ext uri="{FF2B5EF4-FFF2-40B4-BE49-F238E27FC236}">
                  <a16:creationId xmlns:a16="http://schemas.microsoft.com/office/drawing/2014/main" id="{59551A76-0CF0-DF20-CDD6-49ECC610E374}"/>
                </a:ext>
              </a:extLst>
            </p:cNvPr>
            <p:cNvSpPr txBox="1">
              <a:spLocks/>
            </p:cNvSpPr>
            <p:nvPr/>
          </p:nvSpPr>
          <p:spPr>
            <a:xfrm>
              <a:off x="8364612" y="1435283"/>
              <a:ext cx="2999235" cy="457437"/>
            </a:xfrm>
            <a:prstGeom prst="rect">
              <a:avLst/>
            </a:prstGeom>
            <a:effectLst/>
          </p:spPr>
          <p:txBody>
            <a:bodyPr vert="horz" lIns="91440" tIns="45720" rIns="91440" bIns="45720" rtlCol="0" anchor="ctr">
              <a:normAutofit fontScale="5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b="1" dirty="0"/>
                <a:t>Problem-solving</a:t>
              </a:r>
            </a:p>
          </p:txBody>
        </p:sp>
      </p:grpSp>
      <p:grpSp>
        <p:nvGrpSpPr>
          <p:cNvPr id="21" name="Group 20">
            <a:extLst>
              <a:ext uri="{FF2B5EF4-FFF2-40B4-BE49-F238E27FC236}">
                <a16:creationId xmlns:a16="http://schemas.microsoft.com/office/drawing/2014/main" id="{BB6D3967-0E7B-3ACF-9AD6-233475DEDB8F}"/>
              </a:ext>
            </a:extLst>
          </p:cNvPr>
          <p:cNvGrpSpPr/>
          <p:nvPr/>
        </p:nvGrpSpPr>
        <p:grpSpPr>
          <a:xfrm>
            <a:off x="8295889" y="5176098"/>
            <a:ext cx="3804654" cy="1131749"/>
            <a:chOff x="7745961" y="1507067"/>
            <a:chExt cx="4094698" cy="887608"/>
          </a:xfrm>
        </p:grpSpPr>
        <p:sp>
          <p:nvSpPr>
            <p:cNvPr id="22" name="Content Placeholder 2">
              <a:extLst>
                <a:ext uri="{FF2B5EF4-FFF2-40B4-BE49-F238E27FC236}">
                  <a16:creationId xmlns:a16="http://schemas.microsoft.com/office/drawing/2014/main" id="{1FFB3CBD-72A8-8101-D9D4-9832C9C0FA3A}"/>
                </a:ext>
              </a:extLst>
            </p:cNvPr>
            <p:cNvSpPr txBox="1">
              <a:spLocks/>
            </p:cNvSpPr>
            <p:nvPr/>
          </p:nvSpPr>
          <p:spPr>
            <a:xfrm>
              <a:off x="7745961" y="1694548"/>
              <a:ext cx="4094698" cy="70012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1600" dirty="0">
                  <a:solidFill>
                    <a:schemeClr val="tx1"/>
                  </a:solidFill>
                </a:rPr>
                <a:t>The ability to assign tasks to other people.</a:t>
              </a:r>
            </a:p>
          </p:txBody>
        </p:sp>
        <p:sp>
          <p:nvSpPr>
            <p:cNvPr id="23" name="Title 1">
              <a:extLst>
                <a:ext uri="{FF2B5EF4-FFF2-40B4-BE49-F238E27FC236}">
                  <a16:creationId xmlns:a16="http://schemas.microsoft.com/office/drawing/2014/main" id="{DBEBFF8A-16B3-788D-18EE-B7DBF9D64072}"/>
                </a:ext>
              </a:extLst>
            </p:cNvPr>
            <p:cNvSpPr txBox="1">
              <a:spLocks/>
            </p:cNvSpPr>
            <p:nvPr/>
          </p:nvSpPr>
          <p:spPr>
            <a:xfrm>
              <a:off x="8559113" y="1507067"/>
              <a:ext cx="2487209" cy="4574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000" b="1" dirty="0"/>
                <a:t>Delegation</a:t>
              </a:r>
            </a:p>
          </p:txBody>
        </p:sp>
      </p:grpSp>
      <p:grpSp>
        <p:nvGrpSpPr>
          <p:cNvPr id="24" name="Group 23">
            <a:extLst>
              <a:ext uri="{FF2B5EF4-FFF2-40B4-BE49-F238E27FC236}">
                <a16:creationId xmlns:a16="http://schemas.microsoft.com/office/drawing/2014/main" id="{67E4A71C-C50A-E06B-1C83-4823A71223B4}"/>
              </a:ext>
            </a:extLst>
          </p:cNvPr>
          <p:cNvGrpSpPr/>
          <p:nvPr/>
        </p:nvGrpSpPr>
        <p:grpSpPr>
          <a:xfrm>
            <a:off x="8121858" y="976521"/>
            <a:ext cx="3942667" cy="1552280"/>
            <a:chOff x="7745961" y="1507067"/>
            <a:chExt cx="4243232" cy="1217422"/>
          </a:xfrm>
        </p:grpSpPr>
        <p:sp>
          <p:nvSpPr>
            <p:cNvPr id="25" name="Content Placeholder 2">
              <a:extLst>
                <a:ext uri="{FF2B5EF4-FFF2-40B4-BE49-F238E27FC236}">
                  <a16:creationId xmlns:a16="http://schemas.microsoft.com/office/drawing/2014/main" id="{4249CB66-F2F2-526B-A7F4-78E9AF977501}"/>
                </a:ext>
              </a:extLst>
            </p:cNvPr>
            <p:cNvSpPr txBox="1">
              <a:spLocks/>
            </p:cNvSpPr>
            <p:nvPr/>
          </p:nvSpPr>
          <p:spPr>
            <a:xfrm>
              <a:off x="7745961" y="1694547"/>
              <a:ext cx="4094698" cy="102994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1600" dirty="0">
                  <a:solidFill>
                    <a:schemeClr val="tx1"/>
                  </a:solidFill>
                </a:rPr>
                <a:t>The ability to find satisfactory solutions that work for all parties involved in a dispute.</a:t>
              </a:r>
            </a:p>
          </p:txBody>
        </p:sp>
        <p:sp>
          <p:nvSpPr>
            <p:cNvPr id="26" name="Title 1">
              <a:extLst>
                <a:ext uri="{FF2B5EF4-FFF2-40B4-BE49-F238E27FC236}">
                  <a16:creationId xmlns:a16="http://schemas.microsoft.com/office/drawing/2014/main" id="{A99E27F2-85C0-33E1-C389-F611DB4DB3BB}"/>
                </a:ext>
              </a:extLst>
            </p:cNvPr>
            <p:cNvSpPr txBox="1">
              <a:spLocks/>
            </p:cNvSpPr>
            <p:nvPr/>
          </p:nvSpPr>
          <p:spPr>
            <a:xfrm>
              <a:off x="7998793" y="1507067"/>
              <a:ext cx="3990400" cy="457437"/>
            </a:xfrm>
            <a:prstGeom prst="rect">
              <a:avLst/>
            </a:prstGeom>
            <a:effectLst/>
          </p:spPr>
          <p:txBody>
            <a:bodyPr vert="horz" lIns="91440" tIns="45720" rIns="91440" bIns="45720" rtlCol="0" anchor="ctr">
              <a:normAutofit fontScale="5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b="1" dirty="0"/>
                <a:t>Conflict resolution and negotiation</a:t>
              </a:r>
            </a:p>
          </p:txBody>
        </p:sp>
      </p:grpSp>
      <p:pic>
        <p:nvPicPr>
          <p:cNvPr id="1040" name="Picture 16" descr="Commercial awareness blue gradient concept icon. Company ...">
            <a:extLst>
              <a:ext uri="{FF2B5EF4-FFF2-40B4-BE49-F238E27FC236}">
                <a16:creationId xmlns:a16="http://schemas.microsoft.com/office/drawing/2014/main" id="{AB8EFE1B-69D4-0BF6-D644-B17AC02DF4D1}"/>
              </a:ext>
            </a:extLst>
          </p:cNvPr>
          <p:cNvPicPr>
            <a:picLocks noChangeAspect="1" noChangeArrowheads="1"/>
          </p:cNvPicPr>
          <p:nvPr/>
        </p:nvPicPr>
        <p:blipFill rotWithShape="1">
          <a:blip r:embed="rId11">
            <a:alphaModFix amt="50000"/>
            <a:extLst>
              <a:ext uri="{28A0092B-C50C-407E-A947-70E740481C1C}">
                <a14:useLocalDpi xmlns:a14="http://schemas.microsoft.com/office/drawing/2010/main" val="0"/>
              </a:ext>
            </a:extLst>
          </a:blip>
          <a:srcRect l="22291" t="13130" r="21233" b="30026"/>
          <a:stretch/>
        </p:blipFill>
        <p:spPr bwMode="auto">
          <a:xfrm>
            <a:off x="1588946" y="5235410"/>
            <a:ext cx="1519185" cy="1529087"/>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12D18DD7-55BB-DEA8-0FC7-E4A32457DE2B}"/>
              </a:ext>
            </a:extLst>
          </p:cNvPr>
          <p:cNvGrpSpPr/>
          <p:nvPr/>
        </p:nvGrpSpPr>
        <p:grpSpPr>
          <a:xfrm>
            <a:off x="3606524" y="834931"/>
            <a:ext cx="3804654" cy="1659861"/>
            <a:chOff x="7745961" y="1422693"/>
            <a:chExt cx="4094698" cy="1301796"/>
          </a:xfrm>
        </p:grpSpPr>
        <p:sp>
          <p:nvSpPr>
            <p:cNvPr id="28" name="Content Placeholder 2">
              <a:extLst>
                <a:ext uri="{FF2B5EF4-FFF2-40B4-BE49-F238E27FC236}">
                  <a16:creationId xmlns:a16="http://schemas.microsoft.com/office/drawing/2014/main" id="{5E5C6FB0-CA23-7D3B-70FD-A004A0BB5B20}"/>
                </a:ext>
              </a:extLst>
            </p:cNvPr>
            <p:cNvSpPr txBox="1">
              <a:spLocks/>
            </p:cNvSpPr>
            <p:nvPr/>
          </p:nvSpPr>
          <p:spPr>
            <a:xfrm>
              <a:off x="7745961" y="1694547"/>
              <a:ext cx="4094698" cy="102994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1600" dirty="0">
                  <a:solidFill>
                    <a:schemeClr val="tx1"/>
                  </a:solidFill>
                </a:rPr>
                <a:t>The ability to convey information in both oral and written form. This includes writing reports, giving presentations, e-mails, and taking an active role in meetings.</a:t>
              </a:r>
            </a:p>
          </p:txBody>
        </p:sp>
        <p:sp>
          <p:nvSpPr>
            <p:cNvPr id="29" name="Title 1">
              <a:extLst>
                <a:ext uri="{FF2B5EF4-FFF2-40B4-BE49-F238E27FC236}">
                  <a16:creationId xmlns:a16="http://schemas.microsoft.com/office/drawing/2014/main" id="{122FDD42-A9C1-CFF8-579D-80E6411E2B18}"/>
                </a:ext>
              </a:extLst>
            </p:cNvPr>
            <p:cNvSpPr txBox="1">
              <a:spLocks/>
            </p:cNvSpPr>
            <p:nvPr/>
          </p:nvSpPr>
          <p:spPr>
            <a:xfrm>
              <a:off x="8486321" y="1422693"/>
              <a:ext cx="2672454" cy="457437"/>
            </a:xfrm>
            <a:prstGeom prst="rect">
              <a:avLst/>
            </a:prstGeom>
            <a:effectLst/>
          </p:spPr>
          <p:txBody>
            <a:bodyPr vert="horz" lIns="91440" tIns="45720" rIns="91440" bIns="45720" rtlCol="0" anchor="ctr">
              <a:normAutofit fontScale="5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b="1" dirty="0"/>
                <a:t>Communication</a:t>
              </a:r>
            </a:p>
          </p:txBody>
        </p:sp>
      </p:grpSp>
      <p:pic>
        <p:nvPicPr>
          <p:cNvPr id="1042" name="Picture 18" descr="Independent Study Stock Illustrations – 602 Independent ...">
            <a:extLst>
              <a:ext uri="{FF2B5EF4-FFF2-40B4-BE49-F238E27FC236}">
                <a16:creationId xmlns:a16="http://schemas.microsoft.com/office/drawing/2014/main" id="{92D054CD-D8F4-2B87-945C-25A7E1AD212F}"/>
              </a:ext>
            </a:extLst>
          </p:cNvPr>
          <p:cNvPicPr>
            <a:picLocks noChangeAspect="1" noChangeArrowheads="1"/>
          </p:cNvPicPr>
          <p:nvPr/>
        </p:nvPicPr>
        <p:blipFill rotWithShape="1">
          <a:blip r:embed="rId12">
            <a:duotone>
              <a:schemeClr val="accent6">
                <a:shade val="45000"/>
                <a:satMod val="135000"/>
              </a:schemeClr>
              <a:prstClr val="white"/>
            </a:duotone>
            <a:alphaModFix amt="20000"/>
            <a:extLst>
              <a:ext uri="{28A0092B-C50C-407E-A947-70E740481C1C}">
                <a14:useLocalDpi xmlns:a14="http://schemas.microsoft.com/office/drawing/2010/main" val="0"/>
              </a:ext>
            </a:extLst>
          </a:blip>
          <a:srcRect l="26717" t="24490" r="24202" b="22726"/>
          <a:stretch/>
        </p:blipFill>
        <p:spPr bwMode="auto">
          <a:xfrm>
            <a:off x="5890847" y="5311377"/>
            <a:ext cx="1379862" cy="1484028"/>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2690BFED-1389-3D2A-796F-DADD582524BD}"/>
              </a:ext>
            </a:extLst>
          </p:cNvPr>
          <p:cNvGrpSpPr/>
          <p:nvPr/>
        </p:nvGrpSpPr>
        <p:grpSpPr>
          <a:xfrm>
            <a:off x="354756" y="5094706"/>
            <a:ext cx="4148917" cy="1697784"/>
            <a:chOff x="7647533" y="1392951"/>
            <a:chExt cx="4465206" cy="1331538"/>
          </a:xfrm>
        </p:grpSpPr>
        <p:sp>
          <p:nvSpPr>
            <p:cNvPr id="31" name="Content Placeholder 2">
              <a:extLst>
                <a:ext uri="{FF2B5EF4-FFF2-40B4-BE49-F238E27FC236}">
                  <a16:creationId xmlns:a16="http://schemas.microsoft.com/office/drawing/2014/main" id="{74AB2948-82F3-3A80-C68A-EADF8E80D5C2}"/>
                </a:ext>
              </a:extLst>
            </p:cNvPr>
            <p:cNvSpPr txBox="1">
              <a:spLocks/>
            </p:cNvSpPr>
            <p:nvPr/>
          </p:nvSpPr>
          <p:spPr>
            <a:xfrm>
              <a:off x="7745961" y="1694547"/>
              <a:ext cx="4094698" cy="102994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1600" dirty="0">
                  <a:solidFill>
                    <a:schemeClr val="tx1"/>
                  </a:solidFill>
                </a:rPr>
                <a:t>The ability to demonstrate your interest and understanding of a wider commercial environment in relation to an industry, organisation or role</a:t>
              </a:r>
            </a:p>
          </p:txBody>
        </p:sp>
        <p:sp>
          <p:nvSpPr>
            <p:cNvPr id="32" name="Title 1">
              <a:extLst>
                <a:ext uri="{FF2B5EF4-FFF2-40B4-BE49-F238E27FC236}">
                  <a16:creationId xmlns:a16="http://schemas.microsoft.com/office/drawing/2014/main" id="{3945779E-A403-5303-69FB-1B96CD437BD4}"/>
                </a:ext>
              </a:extLst>
            </p:cNvPr>
            <p:cNvSpPr txBox="1">
              <a:spLocks/>
            </p:cNvSpPr>
            <p:nvPr/>
          </p:nvSpPr>
          <p:spPr>
            <a:xfrm>
              <a:off x="7647533" y="1392951"/>
              <a:ext cx="4465206" cy="4574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000" b="1" dirty="0"/>
                <a:t>Commercial Awareness</a:t>
              </a:r>
            </a:p>
          </p:txBody>
        </p:sp>
      </p:grpSp>
      <p:pic>
        <p:nvPicPr>
          <p:cNvPr id="1050" name="Picture 26" descr="Adaptability blue concept icon Stock Vector Image &amp; Art - Alamy">
            <a:extLst>
              <a:ext uri="{FF2B5EF4-FFF2-40B4-BE49-F238E27FC236}">
                <a16:creationId xmlns:a16="http://schemas.microsoft.com/office/drawing/2014/main" id="{35B16E7F-887A-47A6-CAAE-ABF63A2CF24C}"/>
              </a:ext>
            </a:extLst>
          </p:cNvPr>
          <p:cNvPicPr>
            <a:picLocks noChangeAspect="1" noChangeArrowheads="1"/>
          </p:cNvPicPr>
          <p:nvPr/>
        </p:nvPicPr>
        <p:blipFill rotWithShape="1">
          <a:blip r:embed="rId13">
            <a:alphaModFix amt="35000"/>
            <a:extLst>
              <a:ext uri="{28A0092B-C50C-407E-A947-70E740481C1C}">
                <a14:useLocalDpi xmlns:a14="http://schemas.microsoft.com/office/drawing/2010/main" val="0"/>
              </a:ext>
            </a:extLst>
          </a:blip>
          <a:srcRect b="32494"/>
          <a:stretch/>
        </p:blipFill>
        <p:spPr bwMode="auto">
          <a:xfrm>
            <a:off x="7180630" y="2308911"/>
            <a:ext cx="1649954" cy="1313232"/>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FF966C67-7937-0D5B-B225-049AE5ADD95E}"/>
              </a:ext>
            </a:extLst>
          </p:cNvPr>
          <p:cNvGrpSpPr/>
          <p:nvPr/>
        </p:nvGrpSpPr>
        <p:grpSpPr>
          <a:xfrm>
            <a:off x="483288" y="3386245"/>
            <a:ext cx="3804654" cy="1665016"/>
            <a:chOff x="7755368" y="1342021"/>
            <a:chExt cx="4094698" cy="1305839"/>
          </a:xfrm>
        </p:grpSpPr>
        <p:sp>
          <p:nvSpPr>
            <p:cNvPr id="34" name="Content Placeholder 2">
              <a:extLst>
                <a:ext uri="{FF2B5EF4-FFF2-40B4-BE49-F238E27FC236}">
                  <a16:creationId xmlns:a16="http://schemas.microsoft.com/office/drawing/2014/main" id="{30E812CA-6D64-D815-71AA-9E0CC4EF8C7E}"/>
                </a:ext>
              </a:extLst>
            </p:cNvPr>
            <p:cNvSpPr txBox="1">
              <a:spLocks/>
            </p:cNvSpPr>
            <p:nvPr/>
          </p:nvSpPr>
          <p:spPr>
            <a:xfrm>
              <a:off x="7755368" y="1617918"/>
              <a:ext cx="4094698" cy="1029942"/>
            </a:xfrm>
            <a:prstGeom prst="rect">
              <a:avLst/>
            </a:prstGeom>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1600" dirty="0">
                  <a:solidFill>
                    <a:schemeClr val="tx1"/>
                  </a:solidFill>
                </a:rPr>
                <a:t>The ability to accurately gauge how long a project will take and to organise tasks accordingly. You can indicate your transferable skills by describing them, with supporting evidence, within your description of a previous role.</a:t>
              </a:r>
            </a:p>
          </p:txBody>
        </p:sp>
        <p:sp>
          <p:nvSpPr>
            <p:cNvPr id="35" name="Title 1">
              <a:extLst>
                <a:ext uri="{FF2B5EF4-FFF2-40B4-BE49-F238E27FC236}">
                  <a16:creationId xmlns:a16="http://schemas.microsoft.com/office/drawing/2014/main" id="{62636C9F-67D7-88A2-3E20-2C6E635C2326}"/>
                </a:ext>
              </a:extLst>
            </p:cNvPr>
            <p:cNvSpPr txBox="1">
              <a:spLocks/>
            </p:cNvSpPr>
            <p:nvPr/>
          </p:nvSpPr>
          <p:spPr>
            <a:xfrm>
              <a:off x="8076824" y="1342021"/>
              <a:ext cx="3398709" cy="4574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000" b="1" dirty="0"/>
                <a:t>Time management</a:t>
              </a:r>
            </a:p>
          </p:txBody>
        </p:sp>
      </p:grpSp>
      <p:grpSp>
        <p:nvGrpSpPr>
          <p:cNvPr id="36" name="Group 35">
            <a:extLst>
              <a:ext uri="{FF2B5EF4-FFF2-40B4-BE49-F238E27FC236}">
                <a16:creationId xmlns:a16="http://schemas.microsoft.com/office/drawing/2014/main" id="{DB5858D9-AF7E-9389-E0D5-05266F99AC09}"/>
              </a:ext>
            </a:extLst>
          </p:cNvPr>
          <p:cNvGrpSpPr/>
          <p:nvPr/>
        </p:nvGrpSpPr>
        <p:grpSpPr>
          <a:xfrm>
            <a:off x="6210255" y="2295872"/>
            <a:ext cx="3804654" cy="1454574"/>
            <a:chOff x="7755368" y="1507067"/>
            <a:chExt cx="4094698" cy="1140793"/>
          </a:xfrm>
        </p:grpSpPr>
        <p:sp>
          <p:nvSpPr>
            <p:cNvPr id="37" name="Content Placeholder 2">
              <a:extLst>
                <a:ext uri="{FF2B5EF4-FFF2-40B4-BE49-F238E27FC236}">
                  <a16:creationId xmlns:a16="http://schemas.microsoft.com/office/drawing/2014/main" id="{C3EEC922-F994-37FA-1E5B-A8D85FFD9DCC}"/>
                </a:ext>
              </a:extLst>
            </p:cNvPr>
            <p:cNvSpPr txBox="1">
              <a:spLocks/>
            </p:cNvSpPr>
            <p:nvPr/>
          </p:nvSpPr>
          <p:spPr>
            <a:xfrm>
              <a:off x="7755368" y="1617918"/>
              <a:ext cx="4094698" cy="102994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1600" dirty="0">
                  <a:solidFill>
                    <a:schemeClr val="tx1"/>
                  </a:solidFill>
                </a:rPr>
                <a:t>The ability to rapidly learn new skills and behaviours in response to changing circumstances.</a:t>
              </a:r>
            </a:p>
          </p:txBody>
        </p:sp>
        <p:sp>
          <p:nvSpPr>
            <p:cNvPr id="38" name="Title 1">
              <a:extLst>
                <a:ext uri="{FF2B5EF4-FFF2-40B4-BE49-F238E27FC236}">
                  <a16:creationId xmlns:a16="http://schemas.microsoft.com/office/drawing/2014/main" id="{2DF4FE0F-A46B-C856-69AB-34592C6D0C7A}"/>
                </a:ext>
              </a:extLst>
            </p:cNvPr>
            <p:cNvSpPr txBox="1">
              <a:spLocks/>
            </p:cNvSpPr>
            <p:nvPr/>
          </p:nvSpPr>
          <p:spPr>
            <a:xfrm>
              <a:off x="8559113" y="1507067"/>
              <a:ext cx="2487209" cy="4574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000" b="1" dirty="0"/>
                <a:t>Adaptability</a:t>
              </a:r>
            </a:p>
          </p:txBody>
        </p:sp>
      </p:grpSp>
      <p:grpSp>
        <p:nvGrpSpPr>
          <p:cNvPr id="39" name="Group 38">
            <a:extLst>
              <a:ext uri="{FF2B5EF4-FFF2-40B4-BE49-F238E27FC236}">
                <a16:creationId xmlns:a16="http://schemas.microsoft.com/office/drawing/2014/main" id="{68C1D752-561F-C511-5215-53615B82DF53}"/>
              </a:ext>
            </a:extLst>
          </p:cNvPr>
          <p:cNvGrpSpPr/>
          <p:nvPr/>
        </p:nvGrpSpPr>
        <p:grpSpPr>
          <a:xfrm>
            <a:off x="4630473" y="5491100"/>
            <a:ext cx="3804654" cy="1498574"/>
            <a:chOff x="7755368" y="1353035"/>
            <a:chExt cx="4094698" cy="1175301"/>
          </a:xfrm>
        </p:grpSpPr>
        <p:sp>
          <p:nvSpPr>
            <p:cNvPr id="40" name="Content Placeholder 2">
              <a:extLst>
                <a:ext uri="{FF2B5EF4-FFF2-40B4-BE49-F238E27FC236}">
                  <a16:creationId xmlns:a16="http://schemas.microsoft.com/office/drawing/2014/main" id="{8BA0E12C-66CC-0C37-2798-9728D2242D08}"/>
                </a:ext>
              </a:extLst>
            </p:cNvPr>
            <p:cNvSpPr txBox="1">
              <a:spLocks/>
            </p:cNvSpPr>
            <p:nvPr/>
          </p:nvSpPr>
          <p:spPr>
            <a:xfrm>
              <a:off x="7755368" y="1498394"/>
              <a:ext cx="4094698" cy="102994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1600" dirty="0">
                  <a:solidFill>
                    <a:schemeClr val="tx1"/>
                  </a:solidFill>
                </a:rPr>
                <a:t>The ability to work self-sufficiently on an assigned task</a:t>
              </a:r>
            </a:p>
          </p:txBody>
        </p:sp>
        <p:sp>
          <p:nvSpPr>
            <p:cNvPr id="41" name="Title 1">
              <a:extLst>
                <a:ext uri="{FF2B5EF4-FFF2-40B4-BE49-F238E27FC236}">
                  <a16:creationId xmlns:a16="http://schemas.microsoft.com/office/drawing/2014/main" id="{DDB64063-ED07-0FE0-C2E0-A4AAFEDC50EF}"/>
                </a:ext>
              </a:extLst>
            </p:cNvPr>
            <p:cNvSpPr txBox="1">
              <a:spLocks/>
            </p:cNvSpPr>
            <p:nvPr/>
          </p:nvSpPr>
          <p:spPr>
            <a:xfrm>
              <a:off x="8010121" y="1353035"/>
              <a:ext cx="3612387" cy="4574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000" b="1" dirty="0"/>
                <a:t>Independent Working</a:t>
              </a:r>
            </a:p>
          </p:txBody>
        </p:sp>
      </p:grpSp>
    </p:spTree>
    <p:extLst>
      <p:ext uri="{BB962C8B-B14F-4D97-AF65-F5344CB8AC3E}">
        <p14:creationId xmlns:p14="http://schemas.microsoft.com/office/powerpoint/2010/main" val="421594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67B45E-73BB-2BF7-7A16-7032AD905955}"/>
              </a:ext>
            </a:extLst>
          </p:cNvPr>
          <p:cNvSpPr txBox="1">
            <a:spLocks/>
          </p:cNvSpPr>
          <p:nvPr/>
        </p:nvSpPr>
        <p:spPr>
          <a:xfrm>
            <a:off x="4071552" y="290198"/>
            <a:ext cx="8120448" cy="129302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defTabSz="914400">
              <a:lnSpc>
                <a:spcPct val="90000"/>
              </a:lnSpc>
              <a:spcAft>
                <a:spcPts val="600"/>
              </a:spcAft>
            </a:pPr>
            <a:r>
              <a:rPr lang="en-US" sz="4000" b="1" dirty="0"/>
              <a:t>Your professional passport</a:t>
            </a:r>
          </a:p>
        </p:txBody>
      </p:sp>
      <p:sp>
        <p:nvSpPr>
          <p:cNvPr id="2068" name="Rounded Rectangle 17">
            <a:extLst>
              <a:ext uri="{FF2B5EF4-FFF2-40B4-BE49-F238E27FC236}">
                <a16:creationId xmlns:a16="http://schemas.microsoft.com/office/drawing/2014/main" id="{10C490BD-75C3-4792-B5B9-624562F66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06" y="804908"/>
            <a:ext cx="2452658" cy="2450592"/>
          </a:xfrm>
          <a:prstGeom prst="roundRect">
            <a:avLst>
              <a:gd name="adj" fmla="val 3468"/>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ounded Rectangle 29">
            <a:extLst>
              <a:ext uri="{FF2B5EF4-FFF2-40B4-BE49-F238E27FC236}">
                <a16:creationId xmlns:a16="http://schemas.microsoft.com/office/drawing/2014/main" id="{6E69AFEB-74EF-4F5D-9403-831ED83EC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06" y="3595874"/>
            <a:ext cx="2452658" cy="2450592"/>
          </a:xfrm>
          <a:prstGeom prst="roundRect">
            <a:avLst>
              <a:gd name="adj" fmla="val 3468"/>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18F4CC6-A532-5F74-01BB-58F00A8C6557}"/>
              </a:ext>
            </a:extLst>
          </p:cNvPr>
          <p:cNvSpPr txBox="1">
            <a:spLocks/>
          </p:cNvSpPr>
          <p:nvPr/>
        </p:nvSpPr>
        <p:spPr>
          <a:xfrm>
            <a:off x="4400559" y="1483941"/>
            <a:ext cx="7462434" cy="1293029"/>
          </a:xfrm>
          <a:prstGeom prst="rect">
            <a:avLst/>
          </a:prstGeom>
        </p:spPr>
        <p:txBody>
          <a:bodyPr vert="horz" lIns="91440" tIns="45720" rIns="91440" bIns="45720" rtlCol="0">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defTabSz="914400">
              <a:lnSpc>
                <a:spcPct val="90000"/>
              </a:lnSpc>
              <a:buNone/>
            </a:pPr>
            <a:r>
              <a:rPr lang="en-US" dirty="0">
                <a:solidFill>
                  <a:schemeClr val="tx1"/>
                </a:solidFill>
              </a:rPr>
              <a:t>Your CV/Resume serves 1 purpose:</a:t>
            </a:r>
          </a:p>
          <a:p>
            <a:pPr marL="0" indent="0" defTabSz="914400">
              <a:lnSpc>
                <a:spcPct val="90000"/>
              </a:lnSpc>
              <a:buNone/>
            </a:pPr>
            <a:br>
              <a:rPr lang="en-US" dirty="0">
                <a:solidFill>
                  <a:schemeClr val="tx1"/>
                </a:solidFill>
              </a:rPr>
            </a:br>
            <a:br>
              <a:rPr lang="en-US" dirty="0">
                <a:solidFill>
                  <a:schemeClr val="tx1"/>
                </a:solidFill>
              </a:rPr>
            </a:br>
            <a:r>
              <a:rPr lang="en-US" b="1" dirty="0">
                <a:solidFill>
                  <a:schemeClr val="tx1"/>
                </a:solidFill>
              </a:rPr>
              <a:t>A PROFESSIONAL SNAPSHOT FOR POTENTIAL EMPLOYERS</a:t>
            </a:r>
          </a:p>
        </p:txBody>
      </p:sp>
      <p:pic>
        <p:nvPicPr>
          <p:cNvPr id="2" name="Picture 2" descr="University of Sunderland: Ranking, Courses, Fees, Admission 2024">
            <a:extLst>
              <a:ext uri="{FF2B5EF4-FFF2-40B4-BE49-F238E27FC236}">
                <a16:creationId xmlns:a16="http://schemas.microsoft.com/office/drawing/2014/main" id="{DB53AB20-488A-5EE3-F10F-F80BB42A67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02163" y="5782728"/>
            <a:ext cx="986663" cy="10752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niversity of Sunderland: Ranking, Courses, Fees, Admission 2024">
            <a:extLst>
              <a:ext uri="{FF2B5EF4-FFF2-40B4-BE49-F238E27FC236}">
                <a16:creationId xmlns:a16="http://schemas.microsoft.com/office/drawing/2014/main" id="{8E02E0E1-69EE-6D31-DDFB-0A949A3A9E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05337" y="5782738"/>
            <a:ext cx="986663" cy="1075262"/>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AC7BC848-0568-29B3-5E88-146560A67358}"/>
              </a:ext>
            </a:extLst>
          </p:cNvPr>
          <p:cNvSpPr txBox="1">
            <a:spLocks/>
          </p:cNvSpPr>
          <p:nvPr/>
        </p:nvSpPr>
        <p:spPr>
          <a:xfrm>
            <a:off x="4400559" y="4174654"/>
            <a:ext cx="7462434" cy="1293029"/>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GB" b="1" i="0" dirty="0">
                <a:solidFill>
                  <a:srgbClr val="2D3B45"/>
                </a:solidFill>
                <a:effectLst/>
                <a:latin typeface="Lato Extended"/>
              </a:rPr>
              <a:t>FACT:</a:t>
            </a:r>
            <a:r>
              <a:rPr lang="en-GB" b="0" i="0" dirty="0">
                <a:solidFill>
                  <a:srgbClr val="2D3B45"/>
                </a:solidFill>
                <a:effectLst/>
                <a:latin typeface="Lato Extended"/>
              </a:rPr>
              <a:t> Employers typically make their first impression within 30 seconds of reading a candidates CV. SO MAKE IT COUNT!</a:t>
            </a:r>
            <a:endParaRPr lang="en-GB" dirty="0"/>
          </a:p>
        </p:txBody>
      </p:sp>
      <p:pic>
        <p:nvPicPr>
          <p:cNvPr id="2062" name="Picture 14" descr="The 30 seconds minutes stopwatch icon Clock and Vector Image">
            <a:extLst>
              <a:ext uri="{FF2B5EF4-FFF2-40B4-BE49-F238E27FC236}">
                <a16:creationId xmlns:a16="http://schemas.microsoft.com/office/drawing/2014/main" id="{61B73984-D1A3-F17D-E3E9-62565E0C0B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96"/>
          <a:stretch/>
        </p:blipFill>
        <p:spPr bwMode="auto">
          <a:xfrm>
            <a:off x="1160206" y="3842717"/>
            <a:ext cx="1737458" cy="19400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V examples and samples to boost your job application">
            <a:extLst>
              <a:ext uri="{FF2B5EF4-FFF2-40B4-BE49-F238E27FC236}">
                <a16:creationId xmlns:a16="http://schemas.microsoft.com/office/drawing/2014/main" id="{5B4F30B4-BEDE-D557-7EEA-F228869740D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66572" y="978423"/>
            <a:ext cx="1587840" cy="2153004"/>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42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0" name="Rectangle 2059">
            <a:extLst>
              <a:ext uri="{FF2B5EF4-FFF2-40B4-BE49-F238E27FC236}">
                <a16:creationId xmlns:a16="http://schemas.microsoft.com/office/drawing/2014/main" id="{703C84FD-F064-4354-9440-4002D8F42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2" name="Picture 2061">
            <a:extLst>
              <a:ext uri="{FF2B5EF4-FFF2-40B4-BE49-F238E27FC236}">
                <a16:creationId xmlns:a16="http://schemas.microsoft.com/office/drawing/2014/main" id="{40FBDFD4-1F8B-45E5-9946-F1EABEF727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084C0B7-904B-EFB8-3F0E-BE132270229C}"/>
              </a:ext>
            </a:extLst>
          </p:cNvPr>
          <p:cNvSpPr>
            <a:spLocks noGrp="1"/>
          </p:cNvSpPr>
          <p:nvPr>
            <p:ph type="title"/>
          </p:nvPr>
        </p:nvSpPr>
        <p:spPr>
          <a:xfrm>
            <a:off x="497530" y="1441450"/>
            <a:ext cx="3977639" cy="1600200"/>
          </a:xfrm>
        </p:spPr>
        <p:txBody>
          <a:bodyPr vert="horz" lIns="91440" tIns="45720" rIns="91440" bIns="45720" rtlCol="0" anchor="b">
            <a:normAutofit/>
          </a:bodyPr>
          <a:lstStyle/>
          <a:p>
            <a:pPr algn="l"/>
            <a:r>
              <a:rPr lang="en-US" sz="2700" b="1" dirty="0"/>
              <a:t>Your dreams aren’t big enough if they don’t scare you</a:t>
            </a:r>
          </a:p>
        </p:txBody>
      </p:sp>
      <p:sp>
        <p:nvSpPr>
          <p:cNvPr id="10" name="TextBox 9">
            <a:extLst>
              <a:ext uri="{FF2B5EF4-FFF2-40B4-BE49-F238E27FC236}">
                <a16:creationId xmlns:a16="http://schemas.microsoft.com/office/drawing/2014/main" id="{7D689BD2-7BA7-F1F6-4595-9C6739605448}"/>
              </a:ext>
            </a:extLst>
          </p:cNvPr>
          <p:cNvSpPr txBox="1"/>
          <p:nvPr/>
        </p:nvSpPr>
        <p:spPr>
          <a:xfrm>
            <a:off x="109182" y="3626893"/>
            <a:ext cx="4554255" cy="2466734"/>
          </a:xfrm>
          <a:prstGeom prst="rect">
            <a:avLst/>
          </a:prstGeom>
        </p:spPr>
        <p:txBody>
          <a:bodyPr vert="horz" lIns="91440" tIns="45720" rIns="91440" bIns="45720" rtlCol="0">
            <a:normAutofit/>
          </a:bodyPr>
          <a:lstStyle/>
          <a:p>
            <a:pPr algn="ctr" defTabSz="914400">
              <a:lnSpc>
                <a:spcPct val="90000"/>
              </a:lnSpc>
              <a:spcAft>
                <a:spcPts val="600"/>
              </a:spcAft>
            </a:pPr>
            <a:r>
              <a:rPr lang="en-US" sz="2000" dirty="0"/>
              <a:t>To prepare for our next session, find and job vacancy/advertisement for your dream job and identify the knowledge, skills, and requirements the employer is looking for. Bring this with you tomorrow! </a:t>
            </a:r>
          </a:p>
        </p:txBody>
      </p:sp>
      <p:pic>
        <p:nvPicPr>
          <p:cNvPr id="2050" name="Picture 2" descr="5 Tips To Help You Find Your Dream Career">
            <a:extLst>
              <a:ext uri="{FF2B5EF4-FFF2-40B4-BE49-F238E27FC236}">
                <a16:creationId xmlns:a16="http://schemas.microsoft.com/office/drawing/2014/main" id="{EDEC5758-88E9-742B-33D4-A25D904BAA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30" r="5231" b="1"/>
          <a:stretch/>
        </p:blipFill>
        <p:spPr bwMode="auto">
          <a:xfrm>
            <a:off x="4972699" y="824001"/>
            <a:ext cx="6226290" cy="52152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niversity of Sunderland: Ranking, Courses, Fees, Admission 2024">
            <a:extLst>
              <a:ext uri="{FF2B5EF4-FFF2-40B4-BE49-F238E27FC236}">
                <a16:creationId xmlns:a16="http://schemas.microsoft.com/office/drawing/2014/main" id="{FC80FE8F-E43E-3134-CF05-ABE962702D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202163" y="5782728"/>
            <a:ext cx="986663" cy="107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32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667">
            <a:extLst>
              <a:ext uri="{FF2B5EF4-FFF2-40B4-BE49-F238E27FC236}">
                <a16:creationId xmlns:a16="http://schemas.microsoft.com/office/drawing/2014/main" id="{4095CEDF-719E-2381-7868-68A531372ED1}"/>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a:stretch/>
        </p:blipFill>
        <p:spPr bwMode="auto">
          <a:xfrm>
            <a:off x="3174"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C0CE065-2B67-D113-281D-A3D8500064EE}"/>
              </a:ext>
            </a:extLst>
          </p:cNvPr>
          <p:cNvSpPr>
            <a:spLocks noGrp="1"/>
          </p:cNvSpPr>
          <p:nvPr>
            <p:ph type="title"/>
          </p:nvPr>
        </p:nvSpPr>
        <p:spPr>
          <a:xfrm>
            <a:off x="415102" y="0"/>
            <a:ext cx="6557197" cy="1507067"/>
          </a:xfrm>
        </p:spPr>
        <p:txBody>
          <a:bodyPr>
            <a:normAutofit/>
          </a:bodyPr>
          <a:lstStyle/>
          <a:p>
            <a:r>
              <a:rPr lang="en-GB" sz="4400" b="1" dirty="0"/>
              <a:t>Aims and Objectives</a:t>
            </a:r>
          </a:p>
        </p:txBody>
      </p:sp>
      <p:sp>
        <p:nvSpPr>
          <p:cNvPr id="5" name="Content Placeholder 2">
            <a:extLst>
              <a:ext uri="{FF2B5EF4-FFF2-40B4-BE49-F238E27FC236}">
                <a16:creationId xmlns:a16="http://schemas.microsoft.com/office/drawing/2014/main" id="{8C2724EE-5264-1468-7C9A-24512D26954D}"/>
              </a:ext>
            </a:extLst>
          </p:cNvPr>
          <p:cNvSpPr>
            <a:spLocks noGrp="1"/>
          </p:cNvSpPr>
          <p:nvPr>
            <p:ph idx="1"/>
          </p:nvPr>
        </p:nvSpPr>
        <p:spPr>
          <a:xfrm>
            <a:off x="421452" y="1114098"/>
            <a:ext cx="10520868" cy="5515302"/>
          </a:xfrm>
        </p:spPr>
        <p:txBody>
          <a:bodyPr>
            <a:normAutofit/>
          </a:bodyPr>
          <a:lstStyle/>
          <a:p>
            <a:pPr marL="0" indent="0">
              <a:buNone/>
            </a:pPr>
            <a:r>
              <a:rPr lang="en-GB" sz="2800" dirty="0">
                <a:solidFill>
                  <a:schemeClr val="tx1"/>
                </a:solidFill>
              </a:rPr>
              <a:t>You should now be able to:</a:t>
            </a:r>
            <a:br>
              <a:rPr lang="en-GB" sz="2800" dirty="0">
                <a:solidFill>
                  <a:schemeClr val="tx1"/>
                </a:solidFill>
              </a:rPr>
            </a:br>
            <a:endParaRPr lang="en-GB" sz="2800" dirty="0">
              <a:solidFill>
                <a:schemeClr val="tx1"/>
              </a:solidFill>
            </a:endParaRPr>
          </a:p>
          <a:p>
            <a:r>
              <a:rPr lang="en-GB" sz="2800" dirty="0"/>
              <a:t>Recognise the essential skills, behaviours, and knowledge necessary for establishing and evolving into a professional</a:t>
            </a:r>
          </a:p>
          <a:p>
            <a:r>
              <a:rPr lang="en-GB" sz="2800" dirty="0">
                <a:solidFill>
                  <a:schemeClr val="tx1"/>
                </a:solidFill>
              </a:rPr>
              <a:t>Understand how employers perceive your professional identity</a:t>
            </a:r>
          </a:p>
          <a:p>
            <a:r>
              <a:rPr lang="en-GB" sz="2800" dirty="0">
                <a:solidFill>
                  <a:schemeClr val="tx1"/>
                </a:solidFill>
              </a:rPr>
              <a:t>Understand how to address employability as a ‘Scholar’</a:t>
            </a:r>
          </a:p>
          <a:p>
            <a:r>
              <a:rPr lang="en-GB" sz="2800" dirty="0"/>
              <a:t>Evaluate your own competencies in a practical manner.</a:t>
            </a:r>
          </a:p>
          <a:p>
            <a:r>
              <a:rPr lang="en-GB" sz="2800" dirty="0"/>
              <a:t>Develop a strategy to effectively present your professional identity to potential employers.</a:t>
            </a:r>
            <a:endParaRPr lang="en-GB" sz="2800" dirty="0">
              <a:solidFill>
                <a:schemeClr val="tx1"/>
              </a:solidFill>
            </a:endParaRPr>
          </a:p>
          <a:p>
            <a:endParaRPr lang="en-GB" sz="2800" dirty="0">
              <a:solidFill>
                <a:schemeClr val="tx1"/>
              </a:solidFill>
            </a:endParaRPr>
          </a:p>
        </p:txBody>
      </p:sp>
      <p:pic>
        <p:nvPicPr>
          <p:cNvPr id="2" name="Picture 2" descr="University of Sunderland: Ranking, Courses, Fees, Admission 2024">
            <a:extLst>
              <a:ext uri="{FF2B5EF4-FFF2-40B4-BE49-F238E27FC236}">
                <a16:creationId xmlns:a16="http://schemas.microsoft.com/office/drawing/2014/main" id="{9534D347-B83E-0405-69AF-4BF77A958A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202163" y="5782728"/>
            <a:ext cx="986663" cy="107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200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B034-01B1-FE6A-65DA-DE16F5595E90}"/>
              </a:ext>
            </a:extLst>
          </p:cNvPr>
          <p:cNvSpPr>
            <a:spLocks noGrp="1"/>
          </p:cNvSpPr>
          <p:nvPr>
            <p:ph type="title"/>
          </p:nvPr>
        </p:nvSpPr>
        <p:spPr>
          <a:xfrm>
            <a:off x="1979612" y="2506132"/>
            <a:ext cx="8534400" cy="1507067"/>
          </a:xfrm>
        </p:spPr>
        <p:txBody>
          <a:bodyPr>
            <a:normAutofit fontScale="90000"/>
          </a:bodyPr>
          <a:lstStyle/>
          <a:p>
            <a:pPr algn="ctr"/>
            <a:r>
              <a:rPr lang="en-GB" sz="6600" b="1" dirty="0"/>
              <a:t>Any Questions?</a:t>
            </a:r>
            <a:br>
              <a:rPr lang="en-GB" sz="6600" b="1" dirty="0"/>
            </a:br>
            <a:r>
              <a:rPr lang="en-GB" sz="6600" b="1" dirty="0"/>
              <a:t>and</a:t>
            </a:r>
            <a:br>
              <a:rPr lang="en-GB" sz="6600" b="1" dirty="0"/>
            </a:br>
            <a:r>
              <a:rPr lang="en-GB" sz="6600" b="1" dirty="0"/>
              <a:t>Thank you</a:t>
            </a:r>
          </a:p>
        </p:txBody>
      </p:sp>
      <p:pic>
        <p:nvPicPr>
          <p:cNvPr id="3" name="Picture 2" descr="University of Sunderland: Ranking, Courses, Fees, Admission 2024">
            <a:extLst>
              <a:ext uri="{FF2B5EF4-FFF2-40B4-BE49-F238E27FC236}">
                <a16:creationId xmlns:a16="http://schemas.microsoft.com/office/drawing/2014/main" id="{972F8B45-B37F-B117-CCB4-5D6636E64B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02163" y="5782728"/>
            <a:ext cx="986663" cy="107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6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667">
            <a:extLst>
              <a:ext uri="{FF2B5EF4-FFF2-40B4-BE49-F238E27FC236}">
                <a16:creationId xmlns:a16="http://schemas.microsoft.com/office/drawing/2014/main" id="{4095CEDF-719E-2381-7868-68A531372ED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3174"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C0CE065-2B67-D113-281D-A3D8500064EE}"/>
              </a:ext>
            </a:extLst>
          </p:cNvPr>
          <p:cNvSpPr>
            <a:spLocks noGrp="1"/>
          </p:cNvSpPr>
          <p:nvPr>
            <p:ph type="title"/>
          </p:nvPr>
        </p:nvSpPr>
        <p:spPr>
          <a:xfrm>
            <a:off x="415102" y="0"/>
            <a:ext cx="6557197" cy="1507067"/>
          </a:xfrm>
        </p:spPr>
        <p:txBody>
          <a:bodyPr>
            <a:normAutofit/>
          </a:bodyPr>
          <a:lstStyle/>
          <a:p>
            <a:r>
              <a:rPr lang="en-GB" sz="4400" b="1" dirty="0"/>
              <a:t>Aims and Objectives</a:t>
            </a:r>
          </a:p>
        </p:txBody>
      </p:sp>
      <p:sp>
        <p:nvSpPr>
          <p:cNvPr id="5" name="Content Placeholder 2">
            <a:extLst>
              <a:ext uri="{FF2B5EF4-FFF2-40B4-BE49-F238E27FC236}">
                <a16:creationId xmlns:a16="http://schemas.microsoft.com/office/drawing/2014/main" id="{8C2724EE-5264-1468-7C9A-24512D26954D}"/>
              </a:ext>
            </a:extLst>
          </p:cNvPr>
          <p:cNvSpPr>
            <a:spLocks noGrp="1"/>
          </p:cNvSpPr>
          <p:nvPr>
            <p:ph idx="1"/>
          </p:nvPr>
        </p:nvSpPr>
        <p:spPr>
          <a:xfrm>
            <a:off x="421452" y="1114098"/>
            <a:ext cx="10520868" cy="5515302"/>
          </a:xfrm>
        </p:spPr>
        <p:txBody>
          <a:bodyPr>
            <a:normAutofit/>
          </a:bodyPr>
          <a:lstStyle/>
          <a:p>
            <a:pPr marL="0" indent="0">
              <a:buNone/>
            </a:pPr>
            <a:r>
              <a:rPr lang="en-GB" sz="2800" dirty="0">
                <a:solidFill>
                  <a:schemeClr val="tx1"/>
                </a:solidFill>
              </a:rPr>
              <a:t>By the end of this session, you will be able to:</a:t>
            </a:r>
            <a:br>
              <a:rPr lang="en-GB" sz="2800" dirty="0">
                <a:solidFill>
                  <a:schemeClr val="tx1"/>
                </a:solidFill>
              </a:rPr>
            </a:br>
            <a:endParaRPr lang="en-GB" sz="2800" dirty="0">
              <a:solidFill>
                <a:schemeClr val="tx1"/>
              </a:solidFill>
            </a:endParaRPr>
          </a:p>
          <a:p>
            <a:r>
              <a:rPr lang="en-GB" sz="2800" dirty="0"/>
              <a:t>Identify the skills, behaviours, and knowledge required to ‘be’ and ‘become’ a professional</a:t>
            </a:r>
            <a:endParaRPr lang="en-GB" sz="2800" dirty="0">
              <a:solidFill>
                <a:schemeClr val="tx1"/>
              </a:solidFill>
            </a:endParaRPr>
          </a:p>
          <a:p>
            <a:r>
              <a:rPr lang="en-GB" sz="2800" dirty="0">
                <a:solidFill>
                  <a:schemeClr val="tx1"/>
                </a:solidFill>
              </a:rPr>
              <a:t>Explore how employers look at your professional identity</a:t>
            </a:r>
          </a:p>
          <a:p>
            <a:r>
              <a:rPr lang="en-GB" sz="2800" dirty="0">
                <a:solidFill>
                  <a:schemeClr val="tx1"/>
                </a:solidFill>
              </a:rPr>
              <a:t>Understand how to address employability as a ‘Scholar’</a:t>
            </a:r>
          </a:p>
          <a:p>
            <a:r>
              <a:rPr lang="en-GB" sz="2800" dirty="0"/>
              <a:t>P</a:t>
            </a:r>
            <a:r>
              <a:rPr lang="en-GB" sz="2800" dirty="0">
                <a:solidFill>
                  <a:schemeClr val="tx1"/>
                </a:solidFill>
              </a:rPr>
              <a:t>ractically assess your own competencies</a:t>
            </a:r>
          </a:p>
          <a:p>
            <a:r>
              <a:rPr lang="en-GB" sz="2800" dirty="0"/>
              <a:t>Create a plan to showcase YOUR professional identity to prospective employers</a:t>
            </a:r>
            <a:endParaRPr lang="en-GB" sz="2800" dirty="0">
              <a:solidFill>
                <a:schemeClr val="tx1"/>
              </a:solidFill>
            </a:endParaRPr>
          </a:p>
          <a:p>
            <a:endParaRPr lang="en-GB" sz="2800" dirty="0">
              <a:solidFill>
                <a:schemeClr val="tx1"/>
              </a:solidFill>
            </a:endParaRPr>
          </a:p>
          <a:p>
            <a:endParaRPr lang="en-GB" sz="2800" dirty="0">
              <a:solidFill>
                <a:schemeClr val="tx1"/>
              </a:solidFill>
            </a:endParaRPr>
          </a:p>
        </p:txBody>
      </p:sp>
      <p:pic>
        <p:nvPicPr>
          <p:cNvPr id="2" name="Picture 2" descr="University of Sunderland: Ranking, Courses, Fees, Admission 2024">
            <a:extLst>
              <a:ext uri="{FF2B5EF4-FFF2-40B4-BE49-F238E27FC236}">
                <a16:creationId xmlns:a16="http://schemas.microsoft.com/office/drawing/2014/main" id="{9534D347-B83E-0405-69AF-4BF77A958A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02163" y="5782728"/>
            <a:ext cx="986663" cy="107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979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B1F-65F7-D72A-F53B-FD364AEDC340}"/>
              </a:ext>
            </a:extLst>
          </p:cNvPr>
          <p:cNvSpPr>
            <a:spLocks noGrp="1"/>
          </p:cNvSpPr>
          <p:nvPr>
            <p:ph type="title"/>
          </p:nvPr>
        </p:nvSpPr>
        <p:spPr>
          <a:xfrm>
            <a:off x="2123440" y="71037"/>
            <a:ext cx="8610600" cy="1293028"/>
          </a:xfrm>
        </p:spPr>
        <p:txBody>
          <a:bodyPr/>
          <a:lstStyle/>
          <a:p>
            <a:r>
              <a:rPr lang="en-GB" dirty="0"/>
              <a:t>Who am </a:t>
            </a:r>
            <a:r>
              <a:rPr lang="en-GB" dirty="0" err="1"/>
              <a:t>i</a:t>
            </a:r>
            <a:r>
              <a:rPr lang="en-GB" dirty="0"/>
              <a:t>?</a:t>
            </a:r>
          </a:p>
        </p:txBody>
      </p:sp>
      <p:sp>
        <p:nvSpPr>
          <p:cNvPr id="4" name="Subtitle 2">
            <a:extLst>
              <a:ext uri="{FF2B5EF4-FFF2-40B4-BE49-F238E27FC236}">
                <a16:creationId xmlns:a16="http://schemas.microsoft.com/office/drawing/2014/main" id="{98BEB9E0-9C26-EDDF-1345-6B18E6972FF6}"/>
              </a:ext>
            </a:extLst>
          </p:cNvPr>
          <p:cNvSpPr txBox="1">
            <a:spLocks/>
          </p:cNvSpPr>
          <p:nvPr/>
        </p:nvSpPr>
        <p:spPr>
          <a:xfrm>
            <a:off x="6779234" y="5749359"/>
            <a:ext cx="3954806" cy="129302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PhD Researcher</a:t>
            </a:r>
          </a:p>
          <a:p>
            <a:pPr marL="0" indent="0" algn="ctr">
              <a:buNone/>
            </a:pPr>
            <a:r>
              <a:rPr lang="en-GB" sz="1200" b="1" dirty="0">
                <a:solidFill>
                  <a:schemeClr val="tx1"/>
                </a:solidFill>
              </a:rPr>
              <a:t>The Transitional Development of Educational Journeys: Scholar-Practitioner Identity Formation</a:t>
            </a:r>
          </a:p>
        </p:txBody>
      </p:sp>
      <p:sp>
        <p:nvSpPr>
          <p:cNvPr id="5" name="Subtitle 2">
            <a:extLst>
              <a:ext uri="{FF2B5EF4-FFF2-40B4-BE49-F238E27FC236}">
                <a16:creationId xmlns:a16="http://schemas.microsoft.com/office/drawing/2014/main" id="{F59A2F10-991E-6332-BC79-4E8DC430490A}"/>
              </a:ext>
            </a:extLst>
          </p:cNvPr>
          <p:cNvSpPr txBox="1">
            <a:spLocks/>
          </p:cNvSpPr>
          <p:nvPr/>
        </p:nvSpPr>
        <p:spPr>
          <a:xfrm>
            <a:off x="9385740" y="4044653"/>
            <a:ext cx="2946400" cy="394550"/>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Educator</a:t>
            </a:r>
          </a:p>
        </p:txBody>
      </p:sp>
      <p:sp>
        <p:nvSpPr>
          <p:cNvPr id="6" name="Subtitle 2">
            <a:extLst>
              <a:ext uri="{FF2B5EF4-FFF2-40B4-BE49-F238E27FC236}">
                <a16:creationId xmlns:a16="http://schemas.microsoft.com/office/drawing/2014/main" id="{EB3FDD7D-640A-9F75-3B5A-94EAC69BEEB2}"/>
              </a:ext>
            </a:extLst>
          </p:cNvPr>
          <p:cNvSpPr txBox="1">
            <a:spLocks/>
          </p:cNvSpPr>
          <p:nvPr/>
        </p:nvSpPr>
        <p:spPr>
          <a:xfrm>
            <a:off x="149834" y="3808896"/>
            <a:ext cx="2946400" cy="394550"/>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SME Owner</a:t>
            </a:r>
          </a:p>
        </p:txBody>
      </p:sp>
      <p:sp>
        <p:nvSpPr>
          <p:cNvPr id="7" name="Subtitle 2">
            <a:extLst>
              <a:ext uri="{FF2B5EF4-FFF2-40B4-BE49-F238E27FC236}">
                <a16:creationId xmlns:a16="http://schemas.microsoft.com/office/drawing/2014/main" id="{097DAE9B-7E84-2E1A-FA62-F7D9A81C39A4}"/>
              </a:ext>
            </a:extLst>
          </p:cNvPr>
          <p:cNvSpPr txBox="1">
            <a:spLocks/>
          </p:cNvSpPr>
          <p:nvPr/>
        </p:nvSpPr>
        <p:spPr>
          <a:xfrm>
            <a:off x="1588757" y="6030472"/>
            <a:ext cx="3690646" cy="92413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2023 Graduate</a:t>
            </a:r>
            <a:br>
              <a:rPr lang="en-GB" b="1" dirty="0">
                <a:solidFill>
                  <a:schemeClr val="tx1"/>
                </a:solidFill>
              </a:rPr>
            </a:br>
            <a:r>
              <a:rPr lang="en-GB" sz="1200" b="1" dirty="0">
                <a:solidFill>
                  <a:schemeClr val="tx1"/>
                </a:solidFill>
              </a:rPr>
              <a:t>BA (Hons) Business and Applied Financial Management</a:t>
            </a:r>
          </a:p>
        </p:txBody>
      </p:sp>
      <p:sp>
        <p:nvSpPr>
          <p:cNvPr id="8" name="Subtitle 2">
            <a:extLst>
              <a:ext uri="{FF2B5EF4-FFF2-40B4-BE49-F238E27FC236}">
                <a16:creationId xmlns:a16="http://schemas.microsoft.com/office/drawing/2014/main" id="{A816E692-19E8-A183-4553-1B060F6AC141}"/>
              </a:ext>
            </a:extLst>
          </p:cNvPr>
          <p:cNvSpPr txBox="1">
            <a:spLocks/>
          </p:cNvSpPr>
          <p:nvPr/>
        </p:nvSpPr>
        <p:spPr>
          <a:xfrm>
            <a:off x="3784881" y="2818274"/>
            <a:ext cx="4262068" cy="83143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Student Career and Skills Coach</a:t>
            </a:r>
            <a:br>
              <a:rPr lang="en-GB" b="1" dirty="0">
                <a:solidFill>
                  <a:schemeClr val="tx1"/>
                </a:solidFill>
              </a:rPr>
            </a:br>
            <a:r>
              <a:rPr lang="en-GB" sz="1200" b="1" dirty="0">
                <a:solidFill>
                  <a:schemeClr val="tx1"/>
                </a:solidFill>
              </a:rPr>
              <a:t>Employability &amp; Enterprise Hub</a:t>
            </a:r>
            <a:endParaRPr lang="en-GB" b="1" dirty="0">
              <a:solidFill>
                <a:schemeClr val="tx1"/>
              </a:solidFill>
            </a:endParaRPr>
          </a:p>
        </p:txBody>
      </p:sp>
      <p:pic>
        <p:nvPicPr>
          <p:cNvPr id="2050" name="Picture 2" descr="Image">
            <a:extLst>
              <a:ext uri="{FF2B5EF4-FFF2-40B4-BE49-F238E27FC236}">
                <a16:creationId xmlns:a16="http://schemas.microsoft.com/office/drawing/2014/main" id="{7B88C829-D40C-74AE-4636-C845E3B16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27" y="1483712"/>
            <a:ext cx="3128771" cy="23251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erson and a child holding signs&#10;&#10;Description automatically generated">
            <a:extLst>
              <a:ext uri="{FF2B5EF4-FFF2-40B4-BE49-F238E27FC236}">
                <a16:creationId xmlns:a16="http://schemas.microsoft.com/office/drawing/2014/main" id="{A6B81166-6529-D902-622E-7B32CD211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040" y="4111966"/>
            <a:ext cx="3030220" cy="2020147"/>
          </a:xfrm>
          <a:prstGeom prst="rect">
            <a:avLst/>
          </a:prstGeom>
        </p:spPr>
      </p:pic>
      <p:pic>
        <p:nvPicPr>
          <p:cNvPr id="2054" name="Picture 6" descr="Image">
            <a:extLst>
              <a:ext uri="{FF2B5EF4-FFF2-40B4-BE49-F238E27FC236}">
                <a16:creationId xmlns:a16="http://schemas.microsoft.com/office/drawing/2014/main" id="{EAD4FE23-C502-C0D0-0129-2FDE026558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060"/>
          <a:stretch/>
        </p:blipFill>
        <p:spPr bwMode="auto">
          <a:xfrm>
            <a:off x="7833582" y="3311187"/>
            <a:ext cx="1792922" cy="257145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2D82142-9B1F-A483-2F78-6F4F4D2B53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4584" y="1167916"/>
            <a:ext cx="212598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348E34D9-D715-79DE-D82F-76185C6204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181" y="785157"/>
            <a:ext cx="2863638" cy="214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551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A1C3-C914-C07A-CBC3-D058BD226DD0}"/>
              </a:ext>
            </a:extLst>
          </p:cNvPr>
          <p:cNvSpPr>
            <a:spLocks noGrp="1"/>
          </p:cNvSpPr>
          <p:nvPr>
            <p:ph type="title"/>
          </p:nvPr>
        </p:nvSpPr>
        <p:spPr>
          <a:xfrm>
            <a:off x="5826918" y="0"/>
            <a:ext cx="5564188" cy="1507067"/>
          </a:xfrm>
        </p:spPr>
        <p:txBody>
          <a:bodyPr>
            <a:normAutofit/>
          </a:bodyPr>
          <a:lstStyle/>
          <a:p>
            <a:r>
              <a:rPr lang="en-GB" sz="4800" b="1" dirty="0"/>
              <a:t>Who are you?</a:t>
            </a:r>
          </a:p>
        </p:txBody>
      </p:sp>
      <p:sp>
        <p:nvSpPr>
          <p:cNvPr id="4" name="Subtitle 2">
            <a:extLst>
              <a:ext uri="{FF2B5EF4-FFF2-40B4-BE49-F238E27FC236}">
                <a16:creationId xmlns:a16="http://schemas.microsoft.com/office/drawing/2014/main" id="{1154F95E-7F5A-6C0F-F3C4-1E3D75907697}"/>
              </a:ext>
            </a:extLst>
          </p:cNvPr>
          <p:cNvSpPr txBox="1">
            <a:spLocks/>
          </p:cNvSpPr>
          <p:nvPr/>
        </p:nvSpPr>
        <p:spPr>
          <a:xfrm>
            <a:off x="1296433" y="1086848"/>
            <a:ext cx="9060969" cy="179859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dirty="0">
                <a:solidFill>
                  <a:schemeClr val="tx1"/>
                </a:solidFill>
              </a:rPr>
              <a:t>In pairs, find someone you </a:t>
            </a:r>
            <a:r>
              <a:rPr lang="en-GB" b="1" dirty="0">
                <a:solidFill>
                  <a:schemeClr val="tx1"/>
                </a:solidFill>
              </a:rPr>
              <a:t>DO NOT </a:t>
            </a:r>
            <a:r>
              <a:rPr lang="en-GB" dirty="0">
                <a:solidFill>
                  <a:schemeClr val="tx1"/>
                </a:solidFill>
              </a:rPr>
              <a:t>know and in no more that 3 sentences provide a quick introduction to who you are and why you are here</a:t>
            </a:r>
          </a:p>
        </p:txBody>
      </p:sp>
      <p:pic>
        <p:nvPicPr>
          <p:cNvPr id="3" name="Picture 2" descr="University of Sunderland: Ranking, Courses, Fees, Admission 2024">
            <a:extLst>
              <a:ext uri="{FF2B5EF4-FFF2-40B4-BE49-F238E27FC236}">
                <a16:creationId xmlns:a16="http://schemas.microsoft.com/office/drawing/2014/main" id="{C3A81B72-95CA-88BC-A163-166A11412D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02163" y="5782728"/>
            <a:ext cx="986663" cy="1075262"/>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1885BD93-37B8-2720-8332-13B89F183AF0}"/>
              </a:ext>
            </a:extLst>
          </p:cNvPr>
          <p:cNvSpPr txBox="1">
            <a:spLocks/>
          </p:cNvSpPr>
          <p:nvPr/>
        </p:nvSpPr>
        <p:spPr>
          <a:xfrm>
            <a:off x="178833" y="3750591"/>
            <a:ext cx="4104640" cy="107526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ANY PROFESSIONAL EXPERIENCE YOU HAVE</a:t>
            </a:r>
          </a:p>
        </p:txBody>
      </p:sp>
      <p:sp>
        <p:nvSpPr>
          <p:cNvPr id="14" name="Subtitle 2">
            <a:extLst>
              <a:ext uri="{FF2B5EF4-FFF2-40B4-BE49-F238E27FC236}">
                <a16:creationId xmlns:a16="http://schemas.microsoft.com/office/drawing/2014/main" id="{41CF47FC-A464-980C-8939-24E212BB30AD}"/>
              </a:ext>
            </a:extLst>
          </p:cNvPr>
          <p:cNvSpPr txBox="1">
            <a:spLocks/>
          </p:cNvSpPr>
          <p:nvPr/>
        </p:nvSpPr>
        <p:spPr>
          <a:xfrm>
            <a:off x="4010634" y="3305456"/>
            <a:ext cx="2946400" cy="394550"/>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NAME</a:t>
            </a:r>
          </a:p>
        </p:txBody>
      </p:sp>
      <p:sp>
        <p:nvSpPr>
          <p:cNvPr id="15" name="Subtitle 2">
            <a:extLst>
              <a:ext uri="{FF2B5EF4-FFF2-40B4-BE49-F238E27FC236}">
                <a16:creationId xmlns:a16="http://schemas.microsoft.com/office/drawing/2014/main" id="{65CB377E-F921-FF83-B415-610AB72B8C38}"/>
              </a:ext>
            </a:extLst>
          </p:cNvPr>
          <p:cNvSpPr txBox="1">
            <a:spLocks/>
          </p:cNvSpPr>
          <p:nvPr/>
        </p:nvSpPr>
        <p:spPr>
          <a:xfrm>
            <a:off x="6957034" y="5304290"/>
            <a:ext cx="4107206" cy="115907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MOTIVATIONS FOR DOING YOUR COURSE</a:t>
            </a:r>
          </a:p>
        </p:txBody>
      </p:sp>
      <p:sp>
        <p:nvSpPr>
          <p:cNvPr id="16" name="Subtitle 2">
            <a:extLst>
              <a:ext uri="{FF2B5EF4-FFF2-40B4-BE49-F238E27FC236}">
                <a16:creationId xmlns:a16="http://schemas.microsoft.com/office/drawing/2014/main" id="{3E30CC8D-3FB2-0DD5-8D15-837C98F67BE3}"/>
              </a:ext>
            </a:extLst>
          </p:cNvPr>
          <p:cNvSpPr txBox="1">
            <a:spLocks/>
          </p:cNvSpPr>
          <p:nvPr/>
        </p:nvSpPr>
        <p:spPr>
          <a:xfrm>
            <a:off x="7668234" y="3973839"/>
            <a:ext cx="2946400" cy="394550"/>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WHERE YOU ARE FROM</a:t>
            </a:r>
          </a:p>
        </p:txBody>
      </p:sp>
      <p:sp>
        <p:nvSpPr>
          <p:cNvPr id="17" name="Subtitle 2">
            <a:extLst>
              <a:ext uri="{FF2B5EF4-FFF2-40B4-BE49-F238E27FC236}">
                <a16:creationId xmlns:a16="http://schemas.microsoft.com/office/drawing/2014/main" id="{5FAEE69D-2208-726C-E9AE-29A8BFB9BFA3}"/>
              </a:ext>
            </a:extLst>
          </p:cNvPr>
          <p:cNvSpPr txBox="1">
            <a:spLocks/>
          </p:cNvSpPr>
          <p:nvPr/>
        </p:nvSpPr>
        <p:spPr>
          <a:xfrm>
            <a:off x="3096234" y="4808569"/>
            <a:ext cx="4104640" cy="107526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WHAT DO YOU WANT TO DO BEYOND YOUR STUDIES</a:t>
            </a:r>
          </a:p>
        </p:txBody>
      </p:sp>
    </p:spTree>
    <p:extLst>
      <p:ext uri="{BB962C8B-B14F-4D97-AF65-F5344CB8AC3E}">
        <p14:creationId xmlns:p14="http://schemas.microsoft.com/office/powerpoint/2010/main" val="3555685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Most Creative Use of Sticky Notes? - New &amp; Improved">
            <a:extLst>
              <a:ext uri="{FF2B5EF4-FFF2-40B4-BE49-F238E27FC236}">
                <a16:creationId xmlns:a16="http://schemas.microsoft.com/office/drawing/2014/main" id="{465B9CD9-CE18-0C92-2FE0-53BD7BC3B392}"/>
              </a:ext>
            </a:extLst>
          </p:cNvPr>
          <p:cNvPicPr>
            <a:picLocks noChangeAspect="1" noChangeArrowheads="1"/>
          </p:cNvPicPr>
          <p:nvPr/>
        </p:nvPicPr>
        <p:blipFill rotWithShape="1">
          <a:blip r:embed="rId3">
            <a:alphaModFix amt="30000"/>
            <a:extLst>
              <a:ext uri="{28A0092B-C50C-407E-A947-70E740481C1C}">
                <a14:useLocalDpi xmlns:a14="http://schemas.microsoft.com/office/drawing/2010/main" val="0"/>
              </a:ext>
            </a:extLst>
          </a:blip>
          <a:srcRect t="9462" b="53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84C0B7-904B-EFB8-3F0E-BE132270229C}"/>
              </a:ext>
            </a:extLst>
          </p:cNvPr>
          <p:cNvSpPr>
            <a:spLocks noGrp="1"/>
          </p:cNvSpPr>
          <p:nvPr>
            <p:ph type="title"/>
          </p:nvPr>
        </p:nvSpPr>
        <p:spPr>
          <a:xfrm>
            <a:off x="3504677" y="123523"/>
            <a:ext cx="8610600" cy="1293028"/>
          </a:xfrm>
        </p:spPr>
        <p:txBody>
          <a:bodyPr vert="horz" lIns="91440" tIns="45720" rIns="91440" bIns="45720" rtlCol="0" anchor="ctr">
            <a:normAutofit/>
          </a:bodyPr>
          <a:lstStyle/>
          <a:p>
            <a:r>
              <a:rPr lang="en-US" b="1" dirty="0"/>
              <a:t>WHAT KNOWLEDGE, SKILLS AND Behaviour DO YOU possess?</a:t>
            </a:r>
          </a:p>
        </p:txBody>
      </p:sp>
      <p:sp>
        <p:nvSpPr>
          <p:cNvPr id="8" name="TextBox 7">
            <a:extLst>
              <a:ext uri="{FF2B5EF4-FFF2-40B4-BE49-F238E27FC236}">
                <a16:creationId xmlns:a16="http://schemas.microsoft.com/office/drawing/2014/main" id="{7A38748D-9A9A-87AA-4E6C-1EDC9AC7788A}"/>
              </a:ext>
            </a:extLst>
          </p:cNvPr>
          <p:cNvSpPr txBox="1"/>
          <p:nvPr/>
        </p:nvSpPr>
        <p:spPr>
          <a:xfrm>
            <a:off x="326935" y="2935754"/>
            <a:ext cx="4756700" cy="2009620"/>
          </a:xfrm>
          <a:prstGeom prst="rect">
            <a:avLst/>
          </a:prstGeom>
        </p:spPr>
        <p:txBody>
          <a:bodyPr vert="horz" lIns="91440" tIns="45720" rIns="91440" bIns="45720" rtlCol="0">
            <a:normAutofit fontScale="92500" lnSpcReduction="10000"/>
          </a:bodyPr>
          <a:lstStyle/>
          <a:p>
            <a:pPr algn="ctr" defTabSz="914400">
              <a:lnSpc>
                <a:spcPct val="90000"/>
              </a:lnSpc>
              <a:spcAft>
                <a:spcPts val="600"/>
              </a:spcAft>
            </a:pPr>
            <a:r>
              <a:rPr lang="en-US" sz="2800" b="1" dirty="0"/>
              <a:t>Using the Sticky notes provided, write down what you believe you already have and stick them to the board at the front of the classroom</a:t>
            </a:r>
          </a:p>
        </p:txBody>
      </p:sp>
      <p:pic>
        <p:nvPicPr>
          <p:cNvPr id="5" name="Picture 2" descr="University of Sunderland: Ranking, Courses, Fees, Admission 2024">
            <a:extLst>
              <a:ext uri="{FF2B5EF4-FFF2-40B4-BE49-F238E27FC236}">
                <a16:creationId xmlns:a16="http://schemas.microsoft.com/office/drawing/2014/main" id="{E92B9C34-EC43-2C31-A582-385252D5A6B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202163" y="5782728"/>
            <a:ext cx="986663" cy="1075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related image detail. Communication Skills Symbol with Two People in Dialogue Stock Vector ...">
            <a:extLst>
              <a:ext uri="{FF2B5EF4-FFF2-40B4-BE49-F238E27FC236}">
                <a16:creationId xmlns:a16="http://schemas.microsoft.com/office/drawing/2014/main" id="{9E8F7E93-C0C7-CE11-85EA-F75C2D942E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24" t="17891" r="18168" b="28109"/>
          <a:stretch/>
        </p:blipFill>
        <p:spPr bwMode="auto">
          <a:xfrm>
            <a:off x="5711332" y="1540064"/>
            <a:ext cx="1642880" cy="1526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Time Management in the Life of IT Specialists – TestMatick">
            <a:extLst>
              <a:ext uri="{FF2B5EF4-FFF2-40B4-BE49-F238E27FC236}">
                <a16:creationId xmlns:a16="http://schemas.microsoft.com/office/drawing/2014/main" id="{7F425487-908A-B4B2-0199-B500588E0C3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7648" t="22973" r="39928" b="48578"/>
          <a:stretch/>
        </p:blipFill>
        <p:spPr bwMode="auto">
          <a:xfrm>
            <a:off x="10074735" y="1519858"/>
            <a:ext cx="1715125" cy="1453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4" name="Picture 10" descr="Time Management in the Life of IT Specialists – TestMatick">
            <a:extLst>
              <a:ext uri="{FF2B5EF4-FFF2-40B4-BE49-F238E27FC236}">
                <a16:creationId xmlns:a16="http://schemas.microsoft.com/office/drawing/2014/main" id="{67A45116-9CFF-8499-881D-EFBB2FD01F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37" t="23542" r="70439" b="48871"/>
          <a:stretch/>
        </p:blipFill>
        <p:spPr bwMode="auto">
          <a:xfrm>
            <a:off x="5909291" y="4108210"/>
            <a:ext cx="1642880" cy="1350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6" name="Picture 12" descr="Image result for Independent Working icon">
            <a:extLst>
              <a:ext uri="{FF2B5EF4-FFF2-40B4-BE49-F238E27FC236}">
                <a16:creationId xmlns:a16="http://schemas.microsoft.com/office/drawing/2014/main" id="{63AB9635-D1BF-7C86-4157-A90ECE60F9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1573" y="2184708"/>
            <a:ext cx="1524648" cy="1519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8" name="Picture 14" descr="Image result for Research icon">
            <a:extLst>
              <a:ext uri="{FF2B5EF4-FFF2-40B4-BE49-F238E27FC236}">
                <a16:creationId xmlns:a16="http://schemas.microsoft.com/office/drawing/2014/main" id="{CB09927A-C4A4-7D23-66D9-0341CFA407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67622" y="4714701"/>
            <a:ext cx="1453496" cy="1453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40" name="Picture 16" descr="Image result for problem solving icon">
            <a:extLst>
              <a:ext uri="{FF2B5EF4-FFF2-40B4-BE49-F238E27FC236}">
                <a16:creationId xmlns:a16="http://schemas.microsoft.com/office/drawing/2014/main" id="{878A94D0-08DD-9DD7-BE96-DC68A7A85D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1877" y="3703911"/>
            <a:ext cx="1443188" cy="1453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685348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1FBDED38-E809-47DF-A501-94A1EC4CF7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033" name="Rectangle 1032">
            <a:extLst>
              <a:ext uri="{FF2B5EF4-FFF2-40B4-BE49-F238E27FC236}">
                <a16:creationId xmlns:a16="http://schemas.microsoft.com/office/drawing/2014/main" id="{7D3066CB-F1D7-4B22-AAD8-EDDB625F9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ounded Rectangle 11">
            <a:extLst>
              <a:ext uri="{FF2B5EF4-FFF2-40B4-BE49-F238E27FC236}">
                <a16:creationId xmlns:a16="http://schemas.microsoft.com/office/drawing/2014/main" id="{39634629-2027-4274-B784-6089326A1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8" y="562356"/>
            <a:ext cx="11073384"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ounded Rectangle 11">
            <a:extLst>
              <a:ext uri="{FF2B5EF4-FFF2-40B4-BE49-F238E27FC236}">
                <a16:creationId xmlns:a16="http://schemas.microsoft.com/office/drawing/2014/main" id="{0381B5E6-EFDB-41ED-B736-AF2A52C5F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7 Tips To Conduct a Meaningful Q&amp;A Session – BBR English">
            <a:extLst>
              <a:ext uri="{FF2B5EF4-FFF2-40B4-BE49-F238E27FC236}">
                <a16:creationId xmlns:a16="http://schemas.microsoft.com/office/drawing/2014/main" id="{7FE8AA89-CD73-CB30-A2DA-E3190F0887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18" r="4" b="11195"/>
          <a:stretch/>
        </p:blipFill>
        <p:spPr bwMode="auto">
          <a:xfrm>
            <a:off x="870204" y="873252"/>
            <a:ext cx="10451592" cy="5111496"/>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8997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C0B7-904B-EFB8-3F0E-BE132270229C}"/>
              </a:ext>
            </a:extLst>
          </p:cNvPr>
          <p:cNvSpPr>
            <a:spLocks noGrp="1"/>
          </p:cNvSpPr>
          <p:nvPr>
            <p:ph type="title"/>
          </p:nvPr>
        </p:nvSpPr>
        <p:spPr>
          <a:xfrm>
            <a:off x="3762324" y="-136981"/>
            <a:ext cx="9738065" cy="1507067"/>
          </a:xfrm>
        </p:spPr>
        <p:txBody>
          <a:bodyPr/>
          <a:lstStyle/>
          <a:p>
            <a:pPr algn="ctr"/>
            <a:r>
              <a:rPr lang="en-GB" b="1" dirty="0"/>
              <a:t>What’s the difference?</a:t>
            </a:r>
          </a:p>
        </p:txBody>
      </p:sp>
      <p:grpSp>
        <p:nvGrpSpPr>
          <p:cNvPr id="26" name="Group 25">
            <a:extLst>
              <a:ext uri="{FF2B5EF4-FFF2-40B4-BE49-F238E27FC236}">
                <a16:creationId xmlns:a16="http://schemas.microsoft.com/office/drawing/2014/main" id="{8691AD51-DD29-A484-619F-2ABF865D8405}"/>
              </a:ext>
            </a:extLst>
          </p:cNvPr>
          <p:cNvGrpSpPr/>
          <p:nvPr/>
        </p:nvGrpSpPr>
        <p:grpSpPr>
          <a:xfrm>
            <a:off x="447254" y="1894824"/>
            <a:ext cx="2457847" cy="1507067"/>
            <a:chOff x="396454" y="1660374"/>
            <a:chExt cx="2457847" cy="1507067"/>
          </a:xfrm>
        </p:grpSpPr>
        <p:pic>
          <p:nvPicPr>
            <p:cNvPr id="16386" name="Picture 2" descr="knowledge icon for your website, mobile, presentation, and ...">
              <a:extLst>
                <a:ext uri="{FF2B5EF4-FFF2-40B4-BE49-F238E27FC236}">
                  <a16:creationId xmlns:a16="http://schemas.microsoft.com/office/drawing/2014/main" id="{60DAD15B-73D2-DBCA-821C-B94853B2879D}"/>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14444" t="15258" r="13852" b="15680"/>
            <a:stretch/>
          </p:blipFill>
          <p:spPr bwMode="auto">
            <a:xfrm>
              <a:off x="899572" y="1802647"/>
              <a:ext cx="1348129" cy="129845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3543FB7-C691-1C38-BE8E-5B6DBB20C12C}"/>
                </a:ext>
              </a:extLst>
            </p:cNvPr>
            <p:cNvGrpSpPr/>
            <p:nvPr/>
          </p:nvGrpSpPr>
          <p:grpSpPr>
            <a:xfrm>
              <a:off x="396454" y="1660374"/>
              <a:ext cx="2457847" cy="1507067"/>
              <a:chOff x="666353" y="1468967"/>
              <a:chExt cx="2457847" cy="1507067"/>
            </a:xfrm>
          </p:grpSpPr>
          <p:sp>
            <p:nvSpPr>
              <p:cNvPr id="5" name="Flowchart: Terminator 4">
                <a:extLst>
                  <a:ext uri="{FF2B5EF4-FFF2-40B4-BE49-F238E27FC236}">
                    <a16:creationId xmlns:a16="http://schemas.microsoft.com/office/drawing/2014/main" id="{6E76AC04-F717-43F9-37EE-1A0C0EE7A70D}"/>
                  </a:ext>
                </a:extLst>
              </p:cNvPr>
              <p:cNvSpPr/>
              <p:nvPr/>
            </p:nvSpPr>
            <p:spPr>
              <a:xfrm>
                <a:off x="666353" y="1468967"/>
                <a:ext cx="2356247" cy="1507067"/>
              </a:xfrm>
              <a:prstGeom prst="flowChartTerminator">
                <a:avLst/>
              </a:prstGeom>
              <a:noFill/>
              <a:ln>
                <a:solidFill>
                  <a:schemeClr val="tx1"/>
                </a:solidFill>
              </a:ln>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ubtitle 2">
                <a:extLst>
                  <a:ext uri="{FF2B5EF4-FFF2-40B4-BE49-F238E27FC236}">
                    <a16:creationId xmlns:a16="http://schemas.microsoft.com/office/drawing/2014/main" id="{3CBF1A7D-5479-B12C-1428-5B6DD1D266B3}"/>
                  </a:ext>
                </a:extLst>
              </p:cNvPr>
              <p:cNvSpPr txBox="1">
                <a:spLocks/>
              </p:cNvSpPr>
              <p:nvPr/>
            </p:nvSpPr>
            <p:spPr>
              <a:xfrm>
                <a:off x="673100" y="1988049"/>
                <a:ext cx="2451100" cy="468902"/>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2800" b="1" dirty="0">
                    <a:solidFill>
                      <a:schemeClr val="tx1"/>
                    </a:solidFill>
                  </a:rPr>
                  <a:t>Knowledge</a:t>
                </a:r>
              </a:p>
            </p:txBody>
          </p:sp>
        </p:grpSp>
      </p:grpSp>
      <p:pic>
        <p:nvPicPr>
          <p:cNvPr id="3" name="Picture 2" descr="University of Sunderland: Ranking, Courses, Fees, Admission 2024">
            <a:extLst>
              <a:ext uri="{FF2B5EF4-FFF2-40B4-BE49-F238E27FC236}">
                <a16:creationId xmlns:a16="http://schemas.microsoft.com/office/drawing/2014/main" id="{FD6E1927-ADD8-66F6-82EB-0331F17C35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202163" y="5782728"/>
            <a:ext cx="986663" cy="107526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31F4DF7-AFD1-4195-8AD7-BB7DCB265B54}"/>
              </a:ext>
            </a:extLst>
          </p:cNvPr>
          <p:cNvGrpSpPr/>
          <p:nvPr/>
        </p:nvGrpSpPr>
        <p:grpSpPr>
          <a:xfrm>
            <a:off x="3518785" y="3738296"/>
            <a:ext cx="2451100" cy="1512994"/>
            <a:chOff x="3487421" y="4021788"/>
            <a:chExt cx="2451100" cy="1512994"/>
          </a:xfrm>
        </p:grpSpPr>
        <p:grpSp>
          <p:nvGrpSpPr>
            <p:cNvPr id="14" name="Group 13">
              <a:extLst>
                <a:ext uri="{FF2B5EF4-FFF2-40B4-BE49-F238E27FC236}">
                  <a16:creationId xmlns:a16="http://schemas.microsoft.com/office/drawing/2014/main" id="{DC1BEFAF-1394-2195-7A85-3DEDC5D08BCD}"/>
                </a:ext>
              </a:extLst>
            </p:cNvPr>
            <p:cNvGrpSpPr/>
            <p:nvPr/>
          </p:nvGrpSpPr>
          <p:grpSpPr>
            <a:xfrm>
              <a:off x="3487421" y="4027715"/>
              <a:ext cx="2451100" cy="1507067"/>
              <a:chOff x="666353" y="1468967"/>
              <a:chExt cx="2451100" cy="1507067"/>
            </a:xfrm>
          </p:grpSpPr>
          <p:sp>
            <p:nvSpPr>
              <p:cNvPr id="15" name="Flowchart: Terminator 14">
                <a:extLst>
                  <a:ext uri="{FF2B5EF4-FFF2-40B4-BE49-F238E27FC236}">
                    <a16:creationId xmlns:a16="http://schemas.microsoft.com/office/drawing/2014/main" id="{73022D69-57BD-BE42-3F0B-618AFC97A061}"/>
                  </a:ext>
                </a:extLst>
              </p:cNvPr>
              <p:cNvSpPr/>
              <p:nvPr/>
            </p:nvSpPr>
            <p:spPr>
              <a:xfrm>
                <a:off x="666353" y="1468967"/>
                <a:ext cx="2356247" cy="1507067"/>
              </a:xfrm>
              <a:prstGeom prst="flowChartTerminator">
                <a:avLst/>
              </a:prstGeom>
              <a:noFill/>
              <a:ln>
                <a:solidFill>
                  <a:schemeClr val="tx1"/>
                </a:solidFill>
              </a:ln>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ubtitle 2">
                <a:extLst>
                  <a:ext uri="{FF2B5EF4-FFF2-40B4-BE49-F238E27FC236}">
                    <a16:creationId xmlns:a16="http://schemas.microsoft.com/office/drawing/2014/main" id="{DE313DCC-C43D-DA14-7931-3DC7E933D1E0}"/>
                  </a:ext>
                </a:extLst>
              </p:cNvPr>
              <p:cNvSpPr txBox="1">
                <a:spLocks/>
              </p:cNvSpPr>
              <p:nvPr/>
            </p:nvSpPr>
            <p:spPr>
              <a:xfrm>
                <a:off x="666353" y="1988049"/>
                <a:ext cx="2451100" cy="468902"/>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2800" b="1" dirty="0">
                    <a:solidFill>
                      <a:schemeClr val="tx1"/>
                    </a:solidFill>
                  </a:rPr>
                  <a:t>Skills</a:t>
                </a:r>
              </a:p>
            </p:txBody>
          </p:sp>
        </p:grpSp>
        <p:pic>
          <p:nvPicPr>
            <p:cNvPr id="16388" name="Picture 4" descr="Skills - Free social icons">
              <a:extLst>
                <a:ext uri="{FF2B5EF4-FFF2-40B4-BE49-F238E27FC236}">
                  <a16:creationId xmlns:a16="http://schemas.microsoft.com/office/drawing/2014/main" id="{E82B166D-1089-E276-2F89-5EB2CB15A6BC}"/>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3946724" y="4021788"/>
              <a:ext cx="1507067" cy="1507067"/>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837F5826-8DCB-32F1-2014-81637BD9816E}"/>
              </a:ext>
            </a:extLst>
          </p:cNvPr>
          <p:cNvGrpSpPr/>
          <p:nvPr/>
        </p:nvGrpSpPr>
        <p:grpSpPr>
          <a:xfrm>
            <a:off x="6653134" y="1886224"/>
            <a:ext cx="2451100" cy="1600200"/>
            <a:chOff x="7027858" y="3959117"/>
            <a:chExt cx="2451100" cy="1600200"/>
          </a:xfrm>
        </p:grpSpPr>
        <p:grpSp>
          <p:nvGrpSpPr>
            <p:cNvPr id="20" name="Group 19">
              <a:extLst>
                <a:ext uri="{FF2B5EF4-FFF2-40B4-BE49-F238E27FC236}">
                  <a16:creationId xmlns:a16="http://schemas.microsoft.com/office/drawing/2014/main" id="{D4D85E5B-F0CF-26CE-49BF-0A1E239483FC}"/>
                </a:ext>
              </a:extLst>
            </p:cNvPr>
            <p:cNvGrpSpPr/>
            <p:nvPr/>
          </p:nvGrpSpPr>
          <p:grpSpPr>
            <a:xfrm>
              <a:off x="7027858" y="4005684"/>
              <a:ext cx="2451100" cy="1507067"/>
              <a:chOff x="666353" y="1468967"/>
              <a:chExt cx="2451100" cy="1507067"/>
            </a:xfrm>
          </p:grpSpPr>
          <p:sp>
            <p:nvSpPr>
              <p:cNvPr id="21" name="Flowchart: Terminator 20">
                <a:extLst>
                  <a:ext uri="{FF2B5EF4-FFF2-40B4-BE49-F238E27FC236}">
                    <a16:creationId xmlns:a16="http://schemas.microsoft.com/office/drawing/2014/main" id="{7F41F7BB-AFEC-C456-8E95-154CECB70091}"/>
                  </a:ext>
                </a:extLst>
              </p:cNvPr>
              <p:cNvSpPr/>
              <p:nvPr/>
            </p:nvSpPr>
            <p:spPr>
              <a:xfrm>
                <a:off x="666353" y="1468967"/>
                <a:ext cx="2356247" cy="1507067"/>
              </a:xfrm>
              <a:prstGeom prst="flowChartTerminator">
                <a:avLst/>
              </a:prstGeom>
              <a:noFill/>
              <a:ln>
                <a:solidFill>
                  <a:schemeClr val="tx1"/>
                </a:solidFill>
              </a:ln>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extLst>
                  <a:ext uri="{FF2B5EF4-FFF2-40B4-BE49-F238E27FC236}">
                    <a16:creationId xmlns:a16="http://schemas.microsoft.com/office/drawing/2014/main" id="{9C41BBB6-E870-4C7F-A588-00F040F4CD4A}"/>
                  </a:ext>
                </a:extLst>
              </p:cNvPr>
              <p:cNvSpPr txBox="1">
                <a:spLocks/>
              </p:cNvSpPr>
              <p:nvPr/>
            </p:nvSpPr>
            <p:spPr>
              <a:xfrm>
                <a:off x="666353" y="1988049"/>
                <a:ext cx="2451100" cy="468902"/>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2800" b="1" dirty="0">
                    <a:solidFill>
                      <a:schemeClr val="tx1"/>
                    </a:solidFill>
                  </a:rPr>
                  <a:t>Behaviour</a:t>
                </a:r>
              </a:p>
            </p:txBody>
          </p:sp>
        </p:grpSp>
        <p:pic>
          <p:nvPicPr>
            <p:cNvPr id="16390" name="Picture 6" descr="Behaviour Generic Mixed icon">
              <a:extLst>
                <a:ext uri="{FF2B5EF4-FFF2-40B4-BE49-F238E27FC236}">
                  <a16:creationId xmlns:a16="http://schemas.microsoft.com/office/drawing/2014/main" id="{D74D662A-99C4-BCD7-0F84-7D4CF6E84CD1}"/>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7405881" y="3959117"/>
              <a:ext cx="1600200" cy="1600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02828196-EA05-17F8-B5A0-93085B345592}"/>
              </a:ext>
            </a:extLst>
          </p:cNvPr>
          <p:cNvGrpSpPr/>
          <p:nvPr/>
        </p:nvGrpSpPr>
        <p:grpSpPr>
          <a:xfrm>
            <a:off x="9544600" y="3765306"/>
            <a:ext cx="2451100" cy="1507067"/>
            <a:chOff x="9158305" y="1594035"/>
            <a:chExt cx="2451100" cy="1507067"/>
          </a:xfrm>
        </p:grpSpPr>
        <p:grpSp>
          <p:nvGrpSpPr>
            <p:cNvPr id="23" name="Group 22">
              <a:extLst>
                <a:ext uri="{FF2B5EF4-FFF2-40B4-BE49-F238E27FC236}">
                  <a16:creationId xmlns:a16="http://schemas.microsoft.com/office/drawing/2014/main" id="{D01EB5A4-CECC-87A7-0A80-6354ECCCCB6E}"/>
                </a:ext>
              </a:extLst>
            </p:cNvPr>
            <p:cNvGrpSpPr/>
            <p:nvPr/>
          </p:nvGrpSpPr>
          <p:grpSpPr>
            <a:xfrm>
              <a:off x="9158305" y="1594035"/>
              <a:ext cx="2451100" cy="1507067"/>
              <a:chOff x="666353" y="1468967"/>
              <a:chExt cx="2451100" cy="1507067"/>
            </a:xfrm>
          </p:grpSpPr>
          <p:sp>
            <p:nvSpPr>
              <p:cNvPr id="24" name="Flowchart: Terminator 23">
                <a:extLst>
                  <a:ext uri="{FF2B5EF4-FFF2-40B4-BE49-F238E27FC236}">
                    <a16:creationId xmlns:a16="http://schemas.microsoft.com/office/drawing/2014/main" id="{F4DE9F4A-23DD-8152-0C15-0237E04E520D}"/>
                  </a:ext>
                </a:extLst>
              </p:cNvPr>
              <p:cNvSpPr/>
              <p:nvPr/>
            </p:nvSpPr>
            <p:spPr>
              <a:xfrm>
                <a:off x="666353" y="1468967"/>
                <a:ext cx="2356247" cy="1507067"/>
              </a:xfrm>
              <a:prstGeom prst="flowChartTerminator">
                <a:avLst/>
              </a:prstGeom>
              <a:noFill/>
              <a:ln>
                <a:solidFill>
                  <a:schemeClr val="tx1"/>
                </a:solidFill>
              </a:ln>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ubtitle 2">
                <a:extLst>
                  <a:ext uri="{FF2B5EF4-FFF2-40B4-BE49-F238E27FC236}">
                    <a16:creationId xmlns:a16="http://schemas.microsoft.com/office/drawing/2014/main" id="{9CF274D3-6873-D54E-B28A-534DBFAB0359}"/>
                  </a:ext>
                </a:extLst>
              </p:cNvPr>
              <p:cNvSpPr txBox="1">
                <a:spLocks/>
              </p:cNvSpPr>
              <p:nvPr/>
            </p:nvSpPr>
            <p:spPr>
              <a:xfrm>
                <a:off x="666353" y="1988049"/>
                <a:ext cx="2451100" cy="468902"/>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sz="2800" b="1" dirty="0">
                    <a:solidFill>
                      <a:schemeClr val="tx1"/>
                    </a:solidFill>
                  </a:rPr>
                  <a:t>Change</a:t>
                </a:r>
              </a:p>
            </p:txBody>
          </p:sp>
        </p:grpSp>
        <p:pic>
          <p:nvPicPr>
            <p:cNvPr id="16392" name="Picture 8" descr="Change - Free people icons">
              <a:extLst>
                <a:ext uri="{FF2B5EF4-FFF2-40B4-BE49-F238E27FC236}">
                  <a16:creationId xmlns:a16="http://schemas.microsoft.com/office/drawing/2014/main" id="{CFE219B1-E3E6-1C83-4C62-1F3AEB9B00C8}"/>
                </a:ext>
              </a:extLst>
            </p:cNvPr>
            <p:cNvPicPr>
              <a:picLocks noChangeAspect="1" noChangeArrowheads="1"/>
            </p:cNvPicPr>
            <p:nvPr/>
          </p:nvPicPr>
          <p:blipFill>
            <a:blip r:embed="rId7">
              <a:alphaModFix amt="20000"/>
              <a:extLst>
                <a:ext uri="{28A0092B-C50C-407E-A947-70E740481C1C}">
                  <a14:useLocalDpi xmlns:a14="http://schemas.microsoft.com/office/drawing/2010/main" val="0"/>
                </a:ext>
              </a:extLst>
            </a:blip>
            <a:srcRect/>
            <a:stretch>
              <a:fillRect/>
            </a:stretch>
          </p:blipFill>
          <p:spPr bwMode="auto">
            <a:xfrm>
              <a:off x="9659973" y="1624951"/>
              <a:ext cx="1455068" cy="1455068"/>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Subtitle 2">
            <a:extLst>
              <a:ext uri="{FF2B5EF4-FFF2-40B4-BE49-F238E27FC236}">
                <a16:creationId xmlns:a16="http://schemas.microsoft.com/office/drawing/2014/main" id="{0005CB28-2FC2-3D0E-757D-7AD614D4016C}"/>
              </a:ext>
            </a:extLst>
          </p:cNvPr>
          <p:cNvSpPr txBox="1">
            <a:spLocks/>
          </p:cNvSpPr>
          <p:nvPr/>
        </p:nvSpPr>
        <p:spPr>
          <a:xfrm>
            <a:off x="374288" y="3854634"/>
            <a:ext cx="2861158" cy="246915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THE SUM OF WHAT IS KNOWN</a:t>
            </a:r>
            <a:br>
              <a:rPr lang="en-GB" b="1" dirty="0">
                <a:solidFill>
                  <a:schemeClr val="tx1"/>
                </a:solidFill>
              </a:rPr>
            </a:br>
            <a:br>
              <a:rPr lang="en-GB" b="1" dirty="0">
                <a:solidFill>
                  <a:schemeClr val="tx1"/>
                </a:solidFill>
              </a:rPr>
            </a:br>
            <a:r>
              <a:rPr lang="en-GB" sz="1600" b="1" dirty="0">
                <a:solidFill>
                  <a:schemeClr val="tx1"/>
                </a:solidFill>
              </a:rPr>
              <a:t>FACTS</a:t>
            </a:r>
          </a:p>
          <a:p>
            <a:pPr marL="0" indent="0" algn="ctr">
              <a:buNone/>
            </a:pPr>
            <a:r>
              <a:rPr lang="en-GB" sz="1600" b="1" dirty="0">
                <a:solidFill>
                  <a:schemeClr val="tx1"/>
                </a:solidFill>
              </a:rPr>
              <a:t>INFORMATION</a:t>
            </a:r>
          </a:p>
        </p:txBody>
      </p:sp>
      <p:sp>
        <p:nvSpPr>
          <p:cNvPr id="30" name="Subtitle 2">
            <a:extLst>
              <a:ext uri="{FF2B5EF4-FFF2-40B4-BE49-F238E27FC236}">
                <a16:creationId xmlns:a16="http://schemas.microsoft.com/office/drawing/2014/main" id="{4DD5E5A8-4A34-EA61-3164-4581D1A43CF9}"/>
              </a:ext>
            </a:extLst>
          </p:cNvPr>
          <p:cNvSpPr txBox="1">
            <a:spLocks/>
          </p:cNvSpPr>
          <p:nvPr/>
        </p:nvSpPr>
        <p:spPr>
          <a:xfrm>
            <a:off x="3260681" y="1169176"/>
            <a:ext cx="2861158" cy="246915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THE ABILITY TO APPLY KNOWLEDGE IN PRACTICE</a:t>
            </a:r>
            <a:br>
              <a:rPr lang="en-GB" b="1" dirty="0">
                <a:solidFill>
                  <a:schemeClr val="tx1"/>
                </a:solidFill>
              </a:rPr>
            </a:br>
            <a:br>
              <a:rPr lang="en-GB" b="1" dirty="0">
                <a:solidFill>
                  <a:schemeClr val="tx1"/>
                </a:solidFill>
              </a:rPr>
            </a:br>
            <a:r>
              <a:rPr lang="en-GB" sz="1600" b="1" dirty="0">
                <a:solidFill>
                  <a:schemeClr val="tx1"/>
                </a:solidFill>
              </a:rPr>
              <a:t>COMMUNICATE</a:t>
            </a:r>
          </a:p>
          <a:p>
            <a:pPr marL="0" indent="0" algn="ctr">
              <a:buNone/>
            </a:pPr>
            <a:r>
              <a:rPr lang="en-GB" sz="1600" b="1" dirty="0">
                <a:solidFill>
                  <a:schemeClr val="tx1"/>
                </a:solidFill>
              </a:rPr>
              <a:t>MANAGE TIME</a:t>
            </a:r>
          </a:p>
        </p:txBody>
      </p:sp>
      <p:sp>
        <p:nvSpPr>
          <p:cNvPr id="31" name="Subtitle 2">
            <a:extLst>
              <a:ext uri="{FF2B5EF4-FFF2-40B4-BE49-F238E27FC236}">
                <a16:creationId xmlns:a16="http://schemas.microsoft.com/office/drawing/2014/main" id="{52E56719-F108-94A5-6648-41325DC3D93E}"/>
              </a:ext>
            </a:extLst>
          </p:cNvPr>
          <p:cNvSpPr txBox="1">
            <a:spLocks/>
          </p:cNvSpPr>
          <p:nvPr/>
        </p:nvSpPr>
        <p:spPr>
          <a:xfrm>
            <a:off x="6353912" y="3536868"/>
            <a:ext cx="2861158" cy="246915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YOUR RESPONSE TO SKILLS AND KNOWLEDGE</a:t>
            </a:r>
            <a:br>
              <a:rPr lang="en-GB" b="1" dirty="0">
                <a:solidFill>
                  <a:schemeClr val="tx1"/>
                </a:solidFill>
              </a:rPr>
            </a:br>
            <a:br>
              <a:rPr lang="en-GB" b="1" dirty="0">
                <a:solidFill>
                  <a:schemeClr val="tx1"/>
                </a:solidFill>
              </a:rPr>
            </a:br>
            <a:r>
              <a:rPr lang="en-GB" sz="1600" b="1" dirty="0">
                <a:solidFill>
                  <a:schemeClr val="tx1"/>
                </a:solidFill>
              </a:rPr>
              <a:t>EMOTIONAL</a:t>
            </a:r>
          </a:p>
          <a:p>
            <a:pPr marL="0" indent="0" algn="ctr">
              <a:buNone/>
            </a:pPr>
            <a:r>
              <a:rPr lang="en-GB" sz="1600" b="1" dirty="0">
                <a:solidFill>
                  <a:schemeClr val="tx1"/>
                </a:solidFill>
              </a:rPr>
              <a:t>PHSYICAL</a:t>
            </a:r>
          </a:p>
        </p:txBody>
      </p:sp>
      <p:sp>
        <p:nvSpPr>
          <p:cNvPr id="32" name="Subtitle 2">
            <a:extLst>
              <a:ext uri="{FF2B5EF4-FFF2-40B4-BE49-F238E27FC236}">
                <a16:creationId xmlns:a16="http://schemas.microsoft.com/office/drawing/2014/main" id="{C158465F-EED8-3422-AC04-AE2B4518D9A7}"/>
              </a:ext>
            </a:extLst>
          </p:cNvPr>
          <p:cNvSpPr txBox="1">
            <a:spLocks/>
          </p:cNvSpPr>
          <p:nvPr/>
        </p:nvSpPr>
        <p:spPr>
          <a:xfrm>
            <a:off x="9327668" y="1004278"/>
            <a:ext cx="2861158" cy="246915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GB" b="1" dirty="0">
                <a:solidFill>
                  <a:schemeClr val="tx1"/>
                </a:solidFill>
              </a:rPr>
              <a:t>THE ABILITY TO MODIFY BEHAVIOUR FROM A LIVED EXPERIENCE</a:t>
            </a:r>
            <a:br>
              <a:rPr lang="en-GB" b="1" dirty="0">
                <a:solidFill>
                  <a:schemeClr val="tx1"/>
                </a:solidFill>
              </a:rPr>
            </a:br>
            <a:br>
              <a:rPr lang="en-GB" b="1" dirty="0">
                <a:solidFill>
                  <a:schemeClr val="tx1"/>
                </a:solidFill>
              </a:rPr>
            </a:br>
            <a:r>
              <a:rPr lang="en-GB" sz="1600" b="1" dirty="0">
                <a:solidFill>
                  <a:schemeClr val="tx1"/>
                </a:solidFill>
              </a:rPr>
              <a:t>SELF-MASTERY</a:t>
            </a:r>
          </a:p>
        </p:txBody>
      </p:sp>
      <p:grpSp>
        <p:nvGrpSpPr>
          <p:cNvPr id="11" name="Group 10">
            <a:extLst>
              <a:ext uri="{FF2B5EF4-FFF2-40B4-BE49-F238E27FC236}">
                <a16:creationId xmlns:a16="http://schemas.microsoft.com/office/drawing/2014/main" id="{B5AC940C-87F3-60B6-956F-A71A2A859426}"/>
              </a:ext>
            </a:extLst>
          </p:cNvPr>
          <p:cNvGrpSpPr/>
          <p:nvPr/>
        </p:nvGrpSpPr>
        <p:grpSpPr>
          <a:xfrm>
            <a:off x="2797395" y="3480075"/>
            <a:ext cx="6892711" cy="286249"/>
            <a:chOff x="2797395" y="3480075"/>
            <a:chExt cx="6892711" cy="286249"/>
          </a:xfrm>
        </p:grpSpPr>
        <p:sp>
          <p:nvSpPr>
            <p:cNvPr id="8" name="Arrow: Down 7">
              <a:extLst>
                <a:ext uri="{FF2B5EF4-FFF2-40B4-BE49-F238E27FC236}">
                  <a16:creationId xmlns:a16="http://schemas.microsoft.com/office/drawing/2014/main" id="{0A9F2944-F55B-9C11-ACA5-0466DF1CD49E}"/>
                </a:ext>
              </a:extLst>
            </p:cNvPr>
            <p:cNvSpPr/>
            <p:nvPr/>
          </p:nvSpPr>
          <p:spPr>
            <a:xfrm rot="18327914">
              <a:off x="3056080" y="3227416"/>
              <a:ext cx="255994" cy="7733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D3B93240-281A-E3DF-51A0-FF1167EEE95B}"/>
                </a:ext>
              </a:extLst>
            </p:cNvPr>
            <p:cNvSpPr/>
            <p:nvPr/>
          </p:nvSpPr>
          <p:spPr>
            <a:xfrm rot="18327914">
              <a:off x="9175428" y="3251645"/>
              <a:ext cx="255994" cy="7733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DD5F0C7F-F85B-FC5E-09C3-28FE1A2B17FA}"/>
                </a:ext>
              </a:extLst>
            </p:cNvPr>
            <p:cNvSpPr/>
            <p:nvPr/>
          </p:nvSpPr>
          <p:spPr>
            <a:xfrm rot="13592833">
              <a:off x="6190044" y="3221390"/>
              <a:ext cx="255994" cy="7733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48373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821F51-937E-DA33-F5BE-EFD207110940}"/>
              </a:ext>
            </a:extLst>
          </p:cNvPr>
          <p:cNvSpPr>
            <a:spLocks noGrp="1"/>
          </p:cNvSpPr>
          <p:nvPr>
            <p:ph type="title"/>
          </p:nvPr>
        </p:nvSpPr>
        <p:spPr>
          <a:xfrm>
            <a:off x="619759" y="764373"/>
            <a:ext cx="6257291" cy="1293028"/>
          </a:xfrm>
        </p:spPr>
        <p:txBody>
          <a:bodyPr>
            <a:normAutofit/>
          </a:bodyPr>
          <a:lstStyle/>
          <a:p>
            <a:r>
              <a:rPr lang="en-GB" b="1" dirty="0"/>
              <a:t>Case Study</a:t>
            </a:r>
            <a:endParaRPr lang="en-GB" b="1"/>
          </a:p>
        </p:txBody>
      </p:sp>
      <p:sp>
        <p:nvSpPr>
          <p:cNvPr id="3" name="Content Placeholder 2">
            <a:extLst>
              <a:ext uri="{FF2B5EF4-FFF2-40B4-BE49-F238E27FC236}">
                <a16:creationId xmlns:a16="http://schemas.microsoft.com/office/drawing/2014/main" id="{26A2F44F-5469-F2E7-B6D8-BCCED2118B76}"/>
              </a:ext>
            </a:extLst>
          </p:cNvPr>
          <p:cNvSpPr>
            <a:spLocks noGrp="1"/>
          </p:cNvSpPr>
          <p:nvPr>
            <p:ph idx="1"/>
          </p:nvPr>
        </p:nvSpPr>
        <p:spPr>
          <a:xfrm>
            <a:off x="619760" y="2194560"/>
            <a:ext cx="6257290" cy="4024125"/>
          </a:xfrm>
        </p:spPr>
        <p:txBody>
          <a:bodyPr>
            <a:normAutofit/>
          </a:bodyPr>
          <a:lstStyle/>
          <a:p>
            <a:pPr marL="0" indent="0">
              <a:buNone/>
            </a:pPr>
            <a:r>
              <a:rPr lang="en-GB" dirty="0"/>
              <a:t>Customers are consistently having a negative experience with call centre agents</a:t>
            </a:r>
            <a:br>
              <a:rPr lang="en-GB" dirty="0"/>
            </a:br>
            <a:r>
              <a:rPr lang="en-GB" dirty="0"/>
              <a:t>Feedback highlights they lack empathy</a:t>
            </a:r>
          </a:p>
          <a:p>
            <a:pPr marL="0" indent="0">
              <a:buNone/>
            </a:pPr>
            <a:r>
              <a:rPr lang="en-GB" dirty="0"/>
              <a:t>Agents are scripted and aren’t allowed to deviate and this decreases human connectivity</a:t>
            </a:r>
            <a:br>
              <a:rPr lang="en-GB" dirty="0"/>
            </a:br>
            <a:r>
              <a:rPr lang="en-GB" dirty="0"/>
              <a:t>Managers believe it’s a training issue</a:t>
            </a:r>
            <a:br>
              <a:rPr lang="en-GB" dirty="0"/>
            </a:br>
            <a:br>
              <a:rPr lang="en-GB" dirty="0"/>
            </a:br>
            <a:r>
              <a:rPr lang="en-GB" dirty="0"/>
              <a:t>Reality:</a:t>
            </a:r>
          </a:p>
          <a:p>
            <a:pPr marL="0" indent="0">
              <a:buNone/>
            </a:pPr>
            <a:r>
              <a:rPr lang="en-GB" dirty="0"/>
              <a:t>Call centre agents don’t lack skills of how to read scripts or recall information.</a:t>
            </a:r>
            <a:br>
              <a:rPr lang="en-GB" dirty="0"/>
            </a:br>
            <a:endParaRPr lang="en-GB" dirty="0"/>
          </a:p>
          <a:p>
            <a:pPr marL="0" indent="0">
              <a:buNone/>
            </a:pPr>
            <a:endParaRPr lang="en-GB" dirty="0"/>
          </a:p>
        </p:txBody>
      </p:sp>
      <p:sp useBgFill="1">
        <p:nvSpPr>
          <p:cNvPr id="1031" name="Rectangle 1030">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 Outbound Call Centre Explained">
            <a:extLst>
              <a:ext uri="{FF2B5EF4-FFF2-40B4-BE49-F238E27FC236}">
                <a16:creationId xmlns:a16="http://schemas.microsoft.com/office/drawing/2014/main" id="{CC9A821B-CDD7-CCEC-6113-A5B08E434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77" r="11805" b="-1"/>
          <a:stretch/>
        </p:blipFill>
        <p:spPr bwMode="auto">
          <a:xfrm>
            <a:off x="7519416" y="10"/>
            <a:ext cx="4672584"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75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5B015324-98EE-4370-8001-85C1278A1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9" name="Picture 5128">
            <a:extLst>
              <a:ext uri="{FF2B5EF4-FFF2-40B4-BE49-F238E27FC236}">
                <a16:creationId xmlns:a16="http://schemas.microsoft.com/office/drawing/2014/main" id="{14E49BFF-40A2-4616-8638-9CBE4EC1F6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084C0B7-904B-EFB8-3F0E-BE132270229C}"/>
              </a:ext>
            </a:extLst>
          </p:cNvPr>
          <p:cNvSpPr>
            <a:spLocks noGrp="1"/>
          </p:cNvSpPr>
          <p:nvPr>
            <p:ph type="title"/>
          </p:nvPr>
        </p:nvSpPr>
        <p:spPr>
          <a:xfrm>
            <a:off x="685799" y="764373"/>
            <a:ext cx="3977639" cy="1600200"/>
          </a:xfrm>
        </p:spPr>
        <p:txBody>
          <a:bodyPr anchor="b">
            <a:normAutofit/>
          </a:bodyPr>
          <a:lstStyle/>
          <a:p>
            <a:pPr algn="ctr"/>
            <a:r>
              <a:rPr lang="en-GB" sz="3200" b="1" dirty="0"/>
              <a:t>An employer's eagle eye</a:t>
            </a:r>
          </a:p>
        </p:txBody>
      </p:sp>
      <p:sp>
        <p:nvSpPr>
          <p:cNvPr id="3" name="Content Placeholder 2">
            <a:extLst>
              <a:ext uri="{FF2B5EF4-FFF2-40B4-BE49-F238E27FC236}">
                <a16:creationId xmlns:a16="http://schemas.microsoft.com/office/drawing/2014/main" id="{8F522B13-92C2-BF93-DB1A-33D466119F41}"/>
              </a:ext>
            </a:extLst>
          </p:cNvPr>
          <p:cNvSpPr>
            <a:spLocks noGrp="1"/>
          </p:cNvSpPr>
          <p:nvPr>
            <p:ph idx="1"/>
          </p:nvPr>
        </p:nvSpPr>
        <p:spPr>
          <a:xfrm>
            <a:off x="-481573" y="2388578"/>
            <a:ext cx="3977639" cy="563978"/>
          </a:xfrm>
        </p:spPr>
        <p:txBody>
          <a:bodyPr>
            <a:normAutofit/>
          </a:bodyPr>
          <a:lstStyle/>
          <a:p>
            <a:pPr marL="0" indent="0" algn="ctr">
              <a:buNone/>
            </a:pPr>
            <a:r>
              <a:rPr lang="en-GB" sz="1600" dirty="0"/>
              <a:t>Does the candidate:</a:t>
            </a:r>
          </a:p>
        </p:txBody>
      </p:sp>
      <p:pic>
        <p:nvPicPr>
          <p:cNvPr id="5122" name="Picture 2" descr="HR020/HR020: Transformational Leadership: The Transformation of Managers  and Associates">
            <a:extLst>
              <a:ext uri="{FF2B5EF4-FFF2-40B4-BE49-F238E27FC236}">
                <a16:creationId xmlns:a16="http://schemas.microsoft.com/office/drawing/2014/main" id="{D4B082B7-8B5E-967E-A031-5C1857747C5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72699" y="1195680"/>
            <a:ext cx="6533501" cy="4573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iversity of Sunderland: Ranking, Courses, Fees, Admission 2024">
            <a:extLst>
              <a:ext uri="{FF2B5EF4-FFF2-40B4-BE49-F238E27FC236}">
                <a16:creationId xmlns:a16="http://schemas.microsoft.com/office/drawing/2014/main" id="{00F75483-996D-A969-0924-F89A043E92C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202163" y="5782728"/>
            <a:ext cx="986663" cy="107526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1EB2353-9D88-1E80-68EA-575965FAEB71}"/>
              </a:ext>
            </a:extLst>
          </p:cNvPr>
          <p:cNvSpPr txBox="1">
            <a:spLocks/>
          </p:cNvSpPr>
          <p:nvPr/>
        </p:nvSpPr>
        <p:spPr>
          <a:xfrm rot="20660362">
            <a:off x="-293363" y="3179287"/>
            <a:ext cx="3977639" cy="56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GB" sz="1600" b="1" dirty="0"/>
              <a:t>Match the Job Criteria : Essential/Desirable</a:t>
            </a:r>
          </a:p>
        </p:txBody>
      </p:sp>
      <p:sp>
        <p:nvSpPr>
          <p:cNvPr id="6" name="Content Placeholder 2">
            <a:extLst>
              <a:ext uri="{FF2B5EF4-FFF2-40B4-BE49-F238E27FC236}">
                <a16:creationId xmlns:a16="http://schemas.microsoft.com/office/drawing/2014/main" id="{DADDE467-818B-182D-26D7-ED03A16CE112}"/>
              </a:ext>
            </a:extLst>
          </p:cNvPr>
          <p:cNvSpPr txBox="1">
            <a:spLocks/>
          </p:cNvSpPr>
          <p:nvPr/>
        </p:nvSpPr>
        <p:spPr>
          <a:xfrm rot="564471">
            <a:off x="1177677" y="4127738"/>
            <a:ext cx="3977639" cy="56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GB" sz="1600" b="1" dirty="0"/>
              <a:t>Evidence Competence</a:t>
            </a:r>
          </a:p>
        </p:txBody>
      </p:sp>
      <p:sp>
        <p:nvSpPr>
          <p:cNvPr id="7" name="Content Placeholder 2">
            <a:extLst>
              <a:ext uri="{FF2B5EF4-FFF2-40B4-BE49-F238E27FC236}">
                <a16:creationId xmlns:a16="http://schemas.microsoft.com/office/drawing/2014/main" id="{02012586-2453-4CAE-7DB9-54966E2E8008}"/>
              </a:ext>
            </a:extLst>
          </p:cNvPr>
          <p:cNvSpPr txBox="1">
            <a:spLocks/>
          </p:cNvSpPr>
          <p:nvPr/>
        </p:nvSpPr>
        <p:spPr>
          <a:xfrm rot="20456058">
            <a:off x="-254101" y="5043910"/>
            <a:ext cx="3977639" cy="56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GB" sz="1600" b="1" dirty="0"/>
              <a:t>Have Positive Character Traits</a:t>
            </a:r>
          </a:p>
        </p:txBody>
      </p:sp>
      <p:sp>
        <p:nvSpPr>
          <p:cNvPr id="8" name="Content Placeholder 2">
            <a:extLst>
              <a:ext uri="{FF2B5EF4-FFF2-40B4-BE49-F238E27FC236}">
                <a16:creationId xmlns:a16="http://schemas.microsoft.com/office/drawing/2014/main" id="{C360B86C-091A-67F9-05E0-D36D8AB2C3C8}"/>
              </a:ext>
            </a:extLst>
          </p:cNvPr>
          <p:cNvSpPr txBox="1">
            <a:spLocks/>
          </p:cNvSpPr>
          <p:nvPr/>
        </p:nvSpPr>
        <p:spPr>
          <a:xfrm rot="875431">
            <a:off x="1165230" y="5950708"/>
            <a:ext cx="3977639" cy="56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GB" sz="1600" b="1" dirty="0"/>
              <a:t>Understand Business Etiquette </a:t>
            </a:r>
          </a:p>
        </p:txBody>
      </p:sp>
    </p:spTree>
    <p:extLst>
      <p:ext uri="{BB962C8B-B14F-4D97-AF65-F5344CB8AC3E}">
        <p14:creationId xmlns:p14="http://schemas.microsoft.com/office/powerpoint/2010/main" val="13970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9757176E79AB428D1A2A588E2C5C8B" ma:contentTypeVersion="16" ma:contentTypeDescription="Create a new document." ma:contentTypeScope="" ma:versionID="4d56ad13892b1ed36de9e6bad7333a87">
  <xsd:schema xmlns:xsd="http://www.w3.org/2001/XMLSchema" xmlns:xs="http://www.w3.org/2001/XMLSchema" xmlns:p="http://schemas.microsoft.com/office/2006/metadata/properties" xmlns:ns2="57e2068a-df68-4152-8250-0112492bd953" xmlns:ns3="ffafc2b6-a24e-478f-8f9e-69d8f084ab74" targetNamespace="http://schemas.microsoft.com/office/2006/metadata/properties" ma:root="true" ma:fieldsID="64228dee59d7d3f443333414c0bf752e" ns2:_="" ns3:_="">
    <xsd:import namespace="57e2068a-df68-4152-8250-0112492bd953"/>
    <xsd:import namespace="ffafc2b6-a24e-478f-8f9e-69d8f084ab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KeyMgt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2068a-df68-4152-8250-0112492bd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b65849-bb50-4d1d-86ec-4d1153036b7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KeyMgtDocument" ma:index="23" nillable="true" ma:displayName="Key Mgt Document" ma:format="Dropdown" ma:internalName="KeyMgtDocum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afc2b6-a24e-478f-8f9e-69d8f084ab7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94e2617-1533-40e1-858f-e16f01585a59}" ma:internalName="TaxCatchAll" ma:showField="CatchAllData" ma:web="ffafc2b6-a24e-478f-8f9e-69d8f084ab7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e2068a-df68-4152-8250-0112492bd953">
      <Terms xmlns="http://schemas.microsoft.com/office/infopath/2007/PartnerControls"/>
    </lcf76f155ced4ddcb4097134ff3c332f>
    <TaxCatchAll xmlns="ffafc2b6-a24e-478f-8f9e-69d8f084ab74" xsi:nil="true"/>
    <KeyMgtDocument xmlns="57e2068a-df68-4152-8250-0112492bd953" xsi:nil="true"/>
  </documentManagement>
</p:properties>
</file>

<file path=customXml/itemProps1.xml><?xml version="1.0" encoding="utf-8"?>
<ds:datastoreItem xmlns:ds="http://schemas.openxmlformats.org/officeDocument/2006/customXml" ds:itemID="{7DB785F2-B5B7-46EF-88CD-42E3AF54AE12}"/>
</file>

<file path=customXml/itemProps2.xml><?xml version="1.0" encoding="utf-8"?>
<ds:datastoreItem xmlns:ds="http://schemas.openxmlformats.org/officeDocument/2006/customXml" ds:itemID="{B200CCC2-2644-467D-8A26-434357CBFB7B}"/>
</file>

<file path=customXml/itemProps3.xml><?xml version="1.0" encoding="utf-8"?>
<ds:datastoreItem xmlns:ds="http://schemas.openxmlformats.org/officeDocument/2006/customXml" ds:itemID="{973A7000-24DB-466B-AD5F-F5E9C3A2CB96}"/>
</file>

<file path=docProps/app.xml><?xml version="1.0" encoding="utf-8"?>
<Properties xmlns="http://schemas.openxmlformats.org/officeDocument/2006/extended-properties" xmlns:vt="http://schemas.openxmlformats.org/officeDocument/2006/docPropsVTypes">
  <Template>TM04033937[[fn=Vapor Trail]]</Template>
  <TotalTime>2527</TotalTime>
  <Words>1390</Words>
  <Application>Microsoft Office PowerPoint</Application>
  <PresentationFormat>Widescreen</PresentationFormat>
  <Paragraphs>108</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Karla</vt:lpstr>
      <vt:lpstr>Lato Extended</vt:lpstr>
      <vt:lpstr>Vapor Trail</vt:lpstr>
      <vt:lpstr>Exploring Your professional identity</vt:lpstr>
      <vt:lpstr>Aims and Objectives</vt:lpstr>
      <vt:lpstr>Who am i?</vt:lpstr>
      <vt:lpstr>Who are you?</vt:lpstr>
      <vt:lpstr>WHAT KNOWLEDGE, SKILLS AND Behaviour DO YOU possess?</vt:lpstr>
      <vt:lpstr>PowerPoint Presentation</vt:lpstr>
      <vt:lpstr>What’s the difference?</vt:lpstr>
      <vt:lpstr>Case Study</vt:lpstr>
      <vt:lpstr>An employer's eagle eye</vt:lpstr>
      <vt:lpstr>PowerPoint Presentation</vt:lpstr>
      <vt:lpstr>PowerPoint Presentation</vt:lpstr>
      <vt:lpstr>Your dreams aren’t big enough if they don’t scare you</vt:lpstr>
      <vt:lpstr>Aims and Objectives</vt:lpstr>
      <vt:lpstr>Any Questions? and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Philosophies</dc:title>
  <dc:creator>ashley liddle</dc:creator>
  <cp:lastModifiedBy>Alison Price</cp:lastModifiedBy>
  <cp:revision>4</cp:revision>
  <dcterms:created xsi:type="dcterms:W3CDTF">2023-06-28T09:05:25Z</dcterms:created>
  <dcterms:modified xsi:type="dcterms:W3CDTF">2024-11-05T11:44:54Z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0x0101000F9757176E79AB428D1A2A588E2C5C8B</vt:lpwstr>
  </property>
</Properties>
</file>