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embeddedFontLs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CenturyGothic-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bold.fntdata"/><Relationship Id="rId6" Type="http://schemas.openxmlformats.org/officeDocument/2006/relationships/slide" Target="slides/slide2.xml"/><Relationship Id="rId18" Type="http://schemas.openxmlformats.org/officeDocument/2006/relationships/font" Target="fonts/CenturyGothic-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15" name="Shape 215"/>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Notice anything? How about that they capitalize the word ‘customer’?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16" name="Shape 216"/>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2" name="Shape 2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28" name="Shape 2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34" name="Shape 23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Good decisions require good data because these help us to weigh up the pros and cons of various alternatives, or to evaluate the risks associated with different options. It’s particularly important in complex, dynamic marketing environments where numerous variables may need to be taken into consideration or where the competitive context means differentiation is often based on very fine criteria. It’s also important when entering new markets, whether through brand extension, product development, repositioning or moving into another country.</a:t>
            </a:r>
          </a:p>
        </p:txBody>
      </p:sp>
      <p:sp>
        <p:nvSpPr>
          <p:cNvPr id="148" name="Shape 14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The research process is not unlike the consumer decision making process. Thus a problem or issue needs to be identified. The range of the inquiry decided. A suitable method for collecting the data chosen and the source material or subjects agreed upon. The data is then collected, analysed and reported.</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55" name="Shape 155"/>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61" name="Shape 161"/>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There are three types of research, exploratory, descriptive and causal, sometimes called explanatory. Exploratory is where you are looking at a situation to see if there are any problems. Descriptive is a way of identifying the various factors that may be influencing an action (such as the make up of your customers) and causal is an attempt to identify the reasons for a specific action.</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62" name="Shape 162"/>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8" name="Shape 16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5" name="Shape 195"/>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Describe target competitor segment</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You need to start by describing who you are looking at and why. This will avoid gathering data that does not answer your question/fill your need.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Define research objectives- Now what do you want to get our of this segment. As you do this part, you may find yourself going back to the first step and reevaluating the segment if it does not seem ot fit your needs.</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96" name="Shape 196"/>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2" name="Shape 202"/>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What kind of secondary data could be collected without needing many resources? Look at websites, request quotes, read online reviews, look at annual reports, look at a map of their offices/locations/branches. If it’s a brick and mortar, drive by the location and see how they present themselves, look at hours of operation. Look at their advertising.  Look at market forecasts for the raw materials as well as the finished product.  Use your existing networks to get information from people who may have knowledge. Look at trade journals (this is specifically in the video, so don’t offer it up unless a student brings it up). </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What are some cost-effective ways to gather primary data? Online surveys, telephone surveys, in-person surveys. This depends on what resources you have and what connections you have to data. Ask people who have connections to the industry to let you speak with someone on the ‘inside’ for interviews. </a:t>
            </a: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Observation: Go into the shop/store/location and browse. Observer how many staff members are working at different times of the day, observe who goes to the store and when (demographics). Go to a trade show and see who they are appealing to and how they go about it.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How would you use this market research when designing a startup? It could help w’ a business plan, add ‘meat’ to the plan and help w’ finance when pitching to investors or to a bank. It helps you not waste time filling a market niche that another business is already filling. It can help you estimate your initial staffing needs and location.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GB" sz="1200" u="none" cap="none" strike="noStrike">
                <a:solidFill>
                  <a:schemeClr val="dk1"/>
                </a:solidFill>
                <a:latin typeface="Calibri"/>
                <a:ea typeface="Calibri"/>
                <a:cs typeface="Calibri"/>
                <a:sym typeface="Calibri"/>
              </a:rPr>
              <a:t>How would market research of this type aid a new enterprise after its initial startup?  Here the difference could be argued to be that now it’s possible to start to understand how the competition sees YOU and how it has changed in response to that. </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03" name="Shape 203"/>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209" name="Shape 20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9" name="Shape 39"/>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40" name="Shape 4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1" name="Shape 4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2" name="Shape 42"/>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43" name="Shape 43"/>
        <p:cNvGrpSpPr/>
        <p:nvPr/>
      </p:nvGrpSpPr>
      <p:grpSpPr>
        <a:xfrm>
          <a:off x="0" y="0"/>
          <a:ext cx="0" cy="0"/>
          <a:chOff x="0" y="0"/>
          <a:chExt cx="0" cy="0"/>
        </a:xfrm>
      </p:grpSpPr>
      <p:sp>
        <p:nvSpPr>
          <p:cNvPr id="44" name="Shape 44"/>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45" name="Shape 45"/>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46" name="Shape 46"/>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7" name="Shape 47"/>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8" name="Shape 48"/>
          <p:cNvGrpSpPr/>
          <p:nvPr/>
        </p:nvGrpSpPr>
        <p:grpSpPr>
          <a:xfrm>
            <a:off x="3937634" y="1267730"/>
            <a:ext cx="1268729" cy="645295"/>
            <a:chOff x="5318305" y="1386267"/>
            <a:chExt cx="1567330" cy="645295"/>
          </a:xfrm>
        </p:grpSpPr>
        <p:cxnSp>
          <p:nvCxnSpPr>
            <p:cNvPr id="49" name="Shape 49"/>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0" name="Shape 50"/>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51" name="Shape 51"/>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52" name="Shape 52"/>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3" name="Shape 53"/>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54" name="Shape 54"/>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sz="1300">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www.youtube.com/watch?v=D0QOSqQQMrw&am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2" y="188640"/>
            <a:ext cx="8784900" cy="648059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5400" u="none" cap="none" strike="noStrike">
                <a:solidFill>
                  <a:schemeClr val="lt1"/>
                </a:solidFill>
                <a:latin typeface="Century Gothic"/>
                <a:ea typeface="Century Gothic"/>
                <a:cs typeface="Century Gothic"/>
                <a:sym typeface="Century Gothic"/>
              </a:rPr>
              <a:t>5 STAR</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b="0" i="0" lang="en-GB" sz="3200" u="none" cap="none" strike="noStrike">
                <a:solidFill>
                  <a:schemeClr val="lt1"/>
                </a:solidFill>
                <a:latin typeface="Century Gothic"/>
                <a:ea typeface="Century Gothic"/>
                <a:cs typeface="Century Gothic"/>
                <a:sym typeface="Century Gothic"/>
              </a:rPr>
              <a:t>Market Research</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5 Star Windows &amp; Conservatories</a:t>
            </a:r>
          </a:p>
        </p:txBody>
      </p:sp>
      <p:sp>
        <p:nvSpPr>
          <p:cNvPr id="219" name="Shape 21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 their own words (from their website):</a:t>
            </a:r>
          </a:p>
          <a:p>
            <a:pPr indent="0" lvl="0" marL="0" marR="0" rtl="0" algn="l">
              <a:lnSpc>
                <a:spcPct val="100000"/>
              </a:lnSpc>
              <a:spcBef>
                <a:spcPts val="0"/>
              </a:spcBef>
              <a:spcAft>
                <a:spcPts val="0"/>
              </a:spcAft>
              <a:buNone/>
            </a:pPr>
            <a:r>
              <a:t/>
            </a:r>
            <a:endParaRPr/>
          </a:p>
          <a:p>
            <a:pPr indent="-182880" lvl="0" marL="6400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At 5 Star Windows &amp; Conservatories, we design our products to make the most of your property. Our thoughtful options, numerous features and superior Customer service provide a level of comfort and pleasure that will transcend into all aspects of your life. It is our passionate pursuit of perfection that makes our Customers amongst the most satisfied in the UK today.</a:t>
            </a:r>
          </a:p>
          <a:p>
            <a:pPr indent="-182880" lvl="0" marL="6400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99.3% of our customers would recommend us.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5 Star Windows &amp; Conservatories</a:t>
            </a:r>
          </a:p>
        </p:txBody>
      </p:sp>
      <p:sp>
        <p:nvSpPr>
          <p:cNvPr id="225" name="Shape 22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Pre-video discussion:</a:t>
            </a:r>
          </a:p>
          <a:p>
            <a:pPr indent="-182880" lvl="0" marL="6400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would you predict that 5 Star uses market research?</a:t>
            </a:r>
          </a:p>
          <a:p>
            <a:pPr indent="-182880" lvl="0" marL="6400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sources should 5 Star utilize to do that research? </a:t>
            </a:r>
          </a:p>
          <a:p>
            <a:pPr indent="-182880" lvl="0" marL="6400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Shape 23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231" name="Shape 231"/>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Embed/show video</a:t>
            </a:r>
          </a:p>
          <a:p>
            <a:pPr indent="-182880" lvl="0" marL="182880" marR="0" rtl="0" algn="l">
              <a:lnSpc>
                <a:spcPct val="100000"/>
              </a:lnSpc>
              <a:spcBef>
                <a:spcPts val="0"/>
              </a:spcBef>
              <a:spcAft>
                <a:spcPts val="0"/>
              </a:spcAft>
              <a:buClr>
                <a:srgbClr val="262626"/>
              </a:buClr>
              <a:buSzPct val="100000"/>
              <a:buFont typeface="Garamond"/>
              <a:buChar char="◦"/>
            </a:pPr>
            <a:r>
              <a:rPr lang="en-GB" u="sng">
                <a:solidFill>
                  <a:schemeClr val="hlink"/>
                </a:solidFill>
                <a:hlinkClick r:id="rId3"/>
              </a:rPr>
              <a:t>https://www.youtube.com/watch?v=D0QOSqQQMrw&amp;</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5" name="Shape 235"/>
        <p:cNvGrpSpPr/>
        <p:nvPr/>
      </p:nvGrpSpPr>
      <p:grpSpPr>
        <a:xfrm>
          <a:off x="0" y="0"/>
          <a:ext cx="0" cy="0"/>
          <a:chOff x="0" y="0"/>
          <a:chExt cx="0" cy="0"/>
        </a:xfrm>
      </p:grpSpPr>
      <p:sp>
        <p:nvSpPr>
          <p:cNvPr id="236" name="Shape 23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237" name="Shape 237"/>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Discuss the role that market research plays for 5 Star Windows &amp; Conservatories.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does 5 Star Windows &amp; Conservatories collect its data? How does this compare with your pre-video predictions?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surprises you about the role of market research?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If 5 Star Windows &amp; Conservatories hired you as market research a consultant, what would you recommend for other areas of market research, and other data sources?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do you feel that market research could play a role when developing your own enterprise</a:t>
            </a:r>
            <a:r>
              <a:rPr lang="en-GB"/>
              <a:t>?</a:t>
            </a:r>
            <a:r>
              <a:rPr b="0" i="0" lang="en-GB" sz="1800" u="none" cap="none" strike="noStrike">
                <a:solidFill>
                  <a:schemeClr val="dk1"/>
                </a:solidFill>
                <a:latin typeface="Century Gothic"/>
                <a:ea typeface="Century Gothic"/>
                <a:cs typeface="Century Gothic"/>
                <a:sym typeface="Century Gothic"/>
              </a:rPr>
              <a:t> Discuss with your team/group.</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17918"/>
            <a:ext cx="7543800" cy="13716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Propose alternatives and improved ways of conducting a business based on research into other businesses.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Analyse the role of market research and business planning in running a successful enterprise.</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00" u="none" cap="none" strike="noStrike">
                <a:solidFill>
                  <a:srgbClr val="262626"/>
                </a:solidFill>
                <a:latin typeface="Century Gothic"/>
                <a:ea typeface="Century Gothic"/>
                <a:cs typeface="Century Gothic"/>
                <a:sym typeface="Century Gothic"/>
              </a:rPr>
              <a:t>Why Do We Need Market Research?</a:t>
            </a:r>
          </a:p>
        </p:txBody>
      </p:sp>
      <p:sp>
        <p:nvSpPr>
          <p:cNvPr id="151" name="Shape 151"/>
          <p:cNvSpPr txBox="1"/>
          <p:nvPr>
            <p:ph idx="1" type="body"/>
          </p:nvPr>
        </p:nvSpPr>
        <p:spPr>
          <a:xfrm>
            <a:off x="781050" y="2276600"/>
            <a:ext cx="7581900" cy="3443100"/>
          </a:xfrm>
          <a:prstGeom prst="rect">
            <a:avLst/>
          </a:prstGeom>
          <a:noFill/>
          <a:ln>
            <a:noFill/>
          </a:ln>
        </p:spPr>
        <p:txBody>
          <a:bodyPr anchorCtr="0" anchor="t" bIns="45700" lIns="91425" rIns="91425" wrap="square" tIns="45700">
            <a:noAutofit/>
          </a:bodyPr>
          <a:lstStyle/>
          <a:p>
            <a:pPr indent="-228600" lvl="0" marL="457200" marR="0" rtl="0" algn="l">
              <a:lnSpc>
                <a:spcPct val="115000"/>
              </a:lnSpc>
              <a:spcBef>
                <a:spcPts val="0"/>
              </a:spcBef>
              <a:spcAft>
                <a:spcPts val="0"/>
              </a:spcAft>
            </a:pPr>
            <a:r>
              <a:rPr b="0" i="0" lang="en-GB" sz="1800" u="none" cap="none" strike="noStrike">
                <a:solidFill>
                  <a:schemeClr val="dk1"/>
                </a:solidFill>
                <a:latin typeface="Century Gothic"/>
                <a:ea typeface="Century Gothic"/>
                <a:cs typeface="Century Gothic"/>
                <a:sym typeface="Century Gothic"/>
              </a:rPr>
              <a:t>The backbone of marketing and management decision-making is information.</a:t>
            </a:r>
          </a:p>
          <a:p>
            <a:pPr indent="-342900" lvl="0" marL="457200" marR="0" rtl="0" algn="l">
              <a:lnSpc>
                <a:spcPct val="115000"/>
              </a:lnSpc>
              <a:spcBef>
                <a:spcPts val="900"/>
              </a:spcBef>
              <a:spcAft>
                <a:spcPts val="0"/>
              </a:spcAft>
              <a:buClr>
                <a:schemeClr val="dk1"/>
              </a:buClr>
              <a:buSzPct val="100000"/>
              <a:buFont typeface="Century Gothic"/>
            </a:pPr>
            <a:r>
              <a:rPr b="0" i="0" lang="en-GB" sz="1800" u="none" cap="none" strike="noStrike">
                <a:solidFill>
                  <a:schemeClr val="dk1"/>
                </a:solidFill>
                <a:latin typeface="Century Gothic"/>
                <a:ea typeface="Century Gothic"/>
                <a:cs typeface="Century Gothic"/>
                <a:sym typeface="Century Gothic"/>
              </a:rPr>
              <a:t>Good business decisions require good, accurate data that reflects your customer base.</a:t>
            </a:r>
          </a:p>
          <a:p>
            <a:pPr indent="-228600" lvl="0" marL="457200" rtl="0">
              <a:lnSpc>
                <a:spcPct val="115000"/>
              </a:lnSpc>
              <a:spcBef>
                <a:spcPts val="0"/>
              </a:spcBef>
            </a:pPr>
            <a:r>
              <a:rPr lang="en-GB"/>
              <a:t>Parallels the recognition of a complex business environment.</a:t>
            </a:r>
          </a:p>
          <a:p>
            <a:pPr indent="-228600" lvl="0" marL="457200" rtl="0">
              <a:lnSpc>
                <a:spcPct val="115000"/>
              </a:lnSpc>
              <a:spcBef>
                <a:spcPts val="0"/>
              </a:spcBef>
            </a:pPr>
            <a:r>
              <a:rPr lang="en-GB"/>
              <a:t>Entrepreneurs and managers need an understanding of new and existing markets.</a:t>
            </a:r>
          </a:p>
          <a:p>
            <a:pPr indent="-228600" lvl="0" marL="457200" rtl="0">
              <a:lnSpc>
                <a:spcPct val="115000"/>
              </a:lnSpc>
              <a:spcBef>
                <a:spcPts val="0"/>
              </a:spcBef>
            </a:pPr>
            <a:r>
              <a:rPr lang="en-GB"/>
              <a:t>Helps us weigh the risks associated with different options.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Steps To Take In Research</a:t>
            </a:r>
          </a:p>
        </p:txBody>
      </p:sp>
      <p:sp>
        <p:nvSpPr>
          <p:cNvPr id="158" name="Shape 158"/>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Define the problem.</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Decide which research design to utilize.</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Choose a data collection method.</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Collect the data.</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Collect and interpret the data.</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Repeat the last two steps if necessary.</a:t>
            </a:r>
          </a:p>
          <a:p>
            <a:pPr indent="-182880" lvl="0" marL="182880" marR="0" rtl="0" algn="l">
              <a:lnSpc>
                <a:spcPct val="100000"/>
              </a:lnSpc>
              <a:spcBef>
                <a:spcPts val="900"/>
              </a:spcBef>
              <a:spcAft>
                <a:spcPts val="0"/>
              </a:spcAft>
              <a:buClr>
                <a:srgbClr val="262626"/>
              </a:buClr>
              <a:buSzPct val="100000"/>
              <a:buFont typeface="Garamond"/>
              <a:buAutoNum type="arabicPeriod"/>
            </a:pPr>
            <a:r>
              <a:rPr b="0" i="0" lang="en-GB" sz="1800" u="none" cap="none" strike="noStrike">
                <a:solidFill>
                  <a:schemeClr val="dk1"/>
                </a:solidFill>
                <a:latin typeface="Century Gothic"/>
                <a:ea typeface="Century Gothic"/>
                <a:cs typeface="Century Gothic"/>
                <a:sym typeface="Century Gothic"/>
              </a:rPr>
              <a:t>Prepare the research into a format that is usable to solve your problem.</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Designing The Research</a:t>
            </a:r>
          </a:p>
        </p:txBody>
      </p:sp>
      <p:sp>
        <p:nvSpPr>
          <p:cNvPr id="165" name="Shape 165"/>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Developing research objectives</a:t>
            </a:r>
            <a:r>
              <a:rPr lang="en-GB"/>
              <a: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Choose your question/hypothesis: an informed guess or assumption about a certain problem or set of circumstances.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Types of Research</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Exploratory</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Descriptive</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Causal/ Explanatory</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Research Approaches</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Secondary</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Primary</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Primary vs. Secondary Research</a:t>
            </a:r>
          </a:p>
        </p:txBody>
      </p:sp>
      <p:cxnSp>
        <p:nvCxnSpPr>
          <p:cNvPr id="171" name="Shape 171"/>
          <p:cNvCxnSpPr/>
          <p:nvPr/>
        </p:nvCxnSpPr>
        <p:spPr>
          <a:xfrm>
            <a:off x="6574595" y="2852935"/>
            <a:ext cx="922" cy="672388"/>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72" name="Shape 172"/>
          <p:cNvCxnSpPr/>
          <p:nvPr/>
        </p:nvCxnSpPr>
        <p:spPr>
          <a:xfrm flipH="1">
            <a:off x="5072198" y="2850973"/>
            <a:ext cx="948356" cy="595485"/>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73" name="Shape 173"/>
          <p:cNvCxnSpPr/>
          <p:nvPr/>
        </p:nvCxnSpPr>
        <p:spPr>
          <a:xfrm>
            <a:off x="7020271" y="2852935"/>
            <a:ext cx="1265614" cy="679452"/>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74" name="Shape 174"/>
          <p:cNvCxnSpPr/>
          <p:nvPr/>
        </p:nvCxnSpPr>
        <p:spPr>
          <a:xfrm>
            <a:off x="2411759" y="2850975"/>
            <a:ext cx="594518" cy="681413"/>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75" name="Shape 175"/>
          <p:cNvCxnSpPr/>
          <p:nvPr/>
        </p:nvCxnSpPr>
        <p:spPr>
          <a:xfrm flipH="1">
            <a:off x="1206079" y="2850976"/>
            <a:ext cx="594518" cy="654423"/>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sp>
        <p:nvSpPr>
          <p:cNvPr id="176" name="Shape 176"/>
          <p:cNvSpPr/>
          <p:nvPr/>
        </p:nvSpPr>
        <p:spPr>
          <a:xfrm>
            <a:off x="179511" y="4672067"/>
            <a:ext cx="1801612" cy="1584175"/>
          </a:xfrm>
          <a:prstGeom prst="rect">
            <a:avLst/>
          </a:prstGeom>
          <a:solidFill>
            <a:srgbClr val="E19C1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l">
              <a:spcBef>
                <a:spcPts val="0"/>
              </a:spcBef>
              <a:buSzPct val="25000"/>
              <a:buNone/>
            </a:pPr>
            <a:r>
              <a:rPr i="0" lang="en-GB" sz="1200" u="none" cap="none" strike="noStrike">
                <a:solidFill>
                  <a:schemeClr val="dk1"/>
                </a:solidFill>
                <a:latin typeface="Century Gothic"/>
                <a:ea typeface="Century Gothic"/>
                <a:cs typeface="Century Gothic"/>
                <a:sym typeface="Century Gothic"/>
              </a:rPr>
              <a:t>Company reports Previous company research </a:t>
            </a:r>
            <a:r>
              <a:rPr lang="en-GB" sz="1200">
                <a:solidFill>
                  <a:schemeClr val="dk1"/>
                </a:solidFill>
                <a:latin typeface="Century Gothic"/>
                <a:ea typeface="Century Gothic"/>
                <a:cs typeface="Century Gothic"/>
                <a:sym typeface="Century Gothic"/>
              </a:rPr>
              <a:t>s</a:t>
            </a:r>
            <a:r>
              <a:rPr lang="en-GB" sz="1200">
                <a:solidFill>
                  <a:schemeClr val="dk1"/>
                </a:solidFill>
                <a:latin typeface="Century Gothic"/>
                <a:ea typeface="Century Gothic"/>
                <a:cs typeface="Century Gothic"/>
                <a:sym typeface="Century Gothic"/>
              </a:rPr>
              <a:t>alesperson feedback </a:t>
            </a:r>
          </a:p>
          <a:p>
            <a:pPr indent="0" lvl="0" marL="0" marR="0" rtl="0" algn="l">
              <a:spcBef>
                <a:spcPts val="0"/>
              </a:spcBef>
              <a:buSzPct val="25000"/>
              <a:buNone/>
            </a:pPr>
            <a:r>
              <a:rPr lang="en-GB" sz="1200">
                <a:solidFill>
                  <a:schemeClr val="dk1"/>
                </a:solidFill>
                <a:latin typeface="Century Gothic"/>
                <a:ea typeface="Century Gothic"/>
                <a:cs typeface="Century Gothic"/>
                <a:sym typeface="Century Gothic"/>
              </a:rPr>
              <a:t>Customer Feedback</a:t>
            </a:r>
          </a:p>
        </p:txBody>
      </p:sp>
      <p:sp>
        <p:nvSpPr>
          <p:cNvPr id="177" name="Shape 177"/>
          <p:cNvSpPr/>
          <p:nvPr/>
        </p:nvSpPr>
        <p:spPr>
          <a:xfrm>
            <a:off x="2083691" y="4672067"/>
            <a:ext cx="1745740" cy="1368151"/>
          </a:xfrm>
          <a:prstGeom prst="rect">
            <a:avLst/>
          </a:prstGeom>
          <a:solidFill>
            <a:srgbClr val="E19C1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l">
              <a:spcBef>
                <a:spcPts val="0"/>
              </a:spcBef>
              <a:buSzPct val="25000"/>
              <a:buNone/>
            </a:pPr>
            <a:r>
              <a:rPr lang="en-GB" sz="1200">
                <a:solidFill>
                  <a:schemeClr val="dk1"/>
                </a:solidFill>
                <a:latin typeface="Century Gothic"/>
                <a:ea typeface="Century Gothic"/>
                <a:cs typeface="Century Gothic"/>
                <a:sym typeface="Century Gothic"/>
              </a:rPr>
              <a:t>Published research Trade organizations Syndicate research Government sources</a:t>
            </a:r>
          </a:p>
        </p:txBody>
      </p:sp>
      <p:sp>
        <p:nvSpPr>
          <p:cNvPr id="178" name="Shape 178"/>
          <p:cNvSpPr/>
          <p:nvPr/>
        </p:nvSpPr>
        <p:spPr>
          <a:xfrm>
            <a:off x="3995935" y="4672067"/>
            <a:ext cx="1896863" cy="1584175"/>
          </a:xfrm>
          <a:prstGeom prst="rect">
            <a:avLst/>
          </a:prstGeom>
          <a:solidFill>
            <a:srgbClr val="E19C1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l">
              <a:spcBef>
                <a:spcPts val="0"/>
              </a:spcBef>
              <a:buSzPct val="25000"/>
              <a:buNone/>
            </a:pPr>
            <a:r>
              <a:rPr lang="en-GB" sz="1200">
                <a:solidFill>
                  <a:schemeClr val="dk1"/>
                </a:solidFill>
                <a:latin typeface="Century Gothic"/>
                <a:ea typeface="Century Gothic"/>
                <a:cs typeface="Century Gothic"/>
                <a:sym typeface="Century Gothic"/>
              </a:rPr>
              <a:t>Customer interviews Focus groups Projective techniques Case studies Ethnographies</a:t>
            </a:r>
          </a:p>
        </p:txBody>
      </p:sp>
      <p:sp>
        <p:nvSpPr>
          <p:cNvPr id="179" name="Shape 179"/>
          <p:cNvSpPr/>
          <p:nvPr/>
        </p:nvSpPr>
        <p:spPr>
          <a:xfrm>
            <a:off x="6050005" y="4672105"/>
            <a:ext cx="1400099" cy="684000"/>
          </a:xfrm>
          <a:prstGeom prst="rect">
            <a:avLst/>
          </a:prstGeom>
          <a:solidFill>
            <a:srgbClr val="E19C1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l">
              <a:spcBef>
                <a:spcPts val="0"/>
              </a:spcBef>
              <a:buSzPct val="25000"/>
              <a:buNone/>
            </a:pPr>
            <a:r>
              <a:rPr lang="en-GB" sz="1200">
                <a:solidFill>
                  <a:schemeClr val="dk1"/>
                </a:solidFill>
                <a:latin typeface="Century Gothic"/>
                <a:ea typeface="Century Gothic"/>
                <a:cs typeface="Century Gothic"/>
                <a:sym typeface="Century Gothic"/>
              </a:rPr>
              <a:t>Cross-sectional Longitudinal</a:t>
            </a:r>
          </a:p>
        </p:txBody>
      </p:sp>
      <p:sp>
        <p:nvSpPr>
          <p:cNvPr id="180" name="Shape 180"/>
          <p:cNvSpPr/>
          <p:nvPr/>
        </p:nvSpPr>
        <p:spPr>
          <a:xfrm>
            <a:off x="7607288" y="4672067"/>
            <a:ext cx="1357199" cy="684075"/>
          </a:xfrm>
          <a:prstGeom prst="rect">
            <a:avLst/>
          </a:prstGeom>
          <a:solidFill>
            <a:srgbClr val="E19C1F"/>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l">
              <a:spcBef>
                <a:spcPts val="0"/>
              </a:spcBef>
              <a:buSzPct val="25000"/>
              <a:buNone/>
            </a:pPr>
            <a:r>
              <a:rPr lang="en-GB" sz="1200">
                <a:solidFill>
                  <a:schemeClr val="dk1"/>
                </a:solidFill>
                <a:latin typeface="Century Gothic"/>
                <a:ea typeface="Century Gothic"/>
                <a:cs typeface="Century Gothic"/>
                <a:sym typeface="Century Gothic"/>
              </a:rPr>
              <a:t>Laboratory research Field studies</a:t>
            </a:r>
          </a:p>
        </p:txBody>
      </p:sp>
      <p:cxnSp>
        <p:nvCxnSpPr>
          <p:cNvPr id="181" name="Shape 181"/>
          <p:cNvCxnSpPr/>
          <p:nvPr/>
        </p:nvCxnSpPr>
        <p:spPr>
          <a:xfrm>
            <a:off x="1206079" y="4092573"/>
            <a:ext cx="0" cy="579493"/>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82" name="Shape 182"/>
          <p:cNvCxnSpPr/>
          <p:nvPr/>
        </p:nvCxnSpPr>
        <p:spPr>
          <a:xfrm>
            <a:off x="3006277" y="4125910"/>
            <a:ext cx="0" cy="546156"/>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83" name="Shape 183"/>
          <p:cNvCxnSpPr/>
          <p:nvPr/>
        </p:nvCxnSpPr>
        <p:spPr>
          <a:xfrm>
            <a:off x="5072198" y="4056062"/>
            <a:ext cx="0" cy="616006"/>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84" name="Shape 184"/>
          <p:cNvCxnSpPr/>
          <p:nvPr/>
        </p:nvCxnSpPr>
        <p:spPr>
          <a:xfrm flipH="1">
            <a:off x="6574595" y="4056062"/>
            <a:ext cx="922" cy="616006"/>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cxnSp>
        <p:nvCxnSpPr>
          <p:cNvPr id="185" name="Shape 185"/>
          <p:cNvCxnSpPr/>
          <p:nvPr/>
        </p:nvCxnSpPr>
        <p:spPr>
          <a:xfrm>
            <a:off x="8201807" y="4056062"/>
            <a:ext cx="0" cy="616006"/>
          </a:xfrm>
          <a:prstGeom prst="straightConnector1">
            <a:avLst/>
          </a:prstGeom>
          <a:noFill/>
          <a:ln cap="flat" cmpd="sng" w="19050">
            <a:solidFill>
              <a:schemeClr val="dk1"/>
            </a:solidFill>
            <a:prstDash val="solid"/>
            <a:round/>
            <a:headEnd len="med" w="med" type="none"/>
            <a:tailEnd len="med" w="med" type="none"/>
          </a:ln>
          <a:effectLst>
            <a:outerShdw blurRad="38100" rotWithShape="0" algn="ctr" dir="5400000" dist="12700">
              <a:srgbClr val="000000">
                <a:alpha val="62745"/>
              </a:srgbClr>
            </a:outerShdw>
          </a:effectLst>
        </p:spPr>
      </p:cxnSp>
      <p:sp>
        <p:nvSpPr>
          <p:cNvPr id="186" name="Shape 186"/>
          <p:cNvSpPr/>
          <p:nvPr/>
        </p:nvSpPr>
        <p:spPr>
          <a:xfrm>
            <a:off x="5999117" y="2257450"/>
            <a:ext cx="1189038" cy="595485"/>
          </a:xfrm>
          <a:prstGeom prst="rect">
            <a:avLst/>
          </a:prstGeom>
          <a:solidFill>
            <a:srgbClr val="DFC631"/>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Primary Research</a:t>
            </a:r>
          </a:p>
        </p:txBody>
      </p:sp>
      <p:sp>
        <p:nvSpPr>
          <p:cNvPr id="187" name="Shape 187"/>
          <p:cNvSpPr/>
          <p:nvPr/>
        </p:nvSpPr>
        <p:spPr>
          <a:xfrm>
            <a:off x="2411758" y="3532389"/>
            <a:ext cx="1189037" cy="593521"/>
          </a:xfrm>
          <a:prstGeom prst="rect">
            <a:avLst/>
          </a:prstGeom>
          <a:solidFill>
            <a:srgbClr val="7DC739"/>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External Sources</a:t>
            </a:r>
          </a:p>
        </p:txBody>
      </p:sp>
      <p:sp>
        <p:nvSpPr>
          <p:cNvPr id="188" name="Shape 188"/>
          <p:cNvSpPr/>
          <p:nvPr/>
        </p:nvSpPr>
        <p:spPr>
          <a:xfrm>
            <a:off x="1503337" y="2301015"/>
            <a:ext cx="1189036" cy="595485"/>
          </a:xfrm>
          <a:prstGeom prst="rect">
            <a:avLst/>
          </a:prstGeom>
          <a:solidFill>
            <a:srgbClr val="DFC631"/>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Secondary Research</a:t>
            </a:r>
          </a:p>
        </p:txBody>
      </p:sp>
      <p:sp>
        <p:nvSpPr>
          <p:cNvPr id="189" name="Shape 189"/>
          <p:cNvSpPr/>
          <p:nvPr/>
        </p:nvSpPr>
        <p:spPr>
          <a:xfrm>
            <a:off x="611560" y="3526539"/>
            <a:ext cx="1189036" cy="549957"/>
          </a:xfrm>
          <a:prstGeom prst="rect">
            <a:avLst/>
          </a:prstGeom>
          <a:solidFill>
            <a:srgbClr val="7DC739"/>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Internal Sources</a:t>
            </a:r>
          </a:p>
        </p:txBody>
      </p:sp>
      <p:sp>
        <p:nvSpPr>
          <p:cNvPr id="190" name="Shape 190"/>
          <p:cNvSpPr/>
          <p:nvPr/>
        </p:nvSpPr>
        <p:spPr>
          <a:xfrm>
            <a:off x="4457178" y="3479798"/>
            <a:ext cx="1201737" cy="595485"/>
          </a:xfrm>
          <a:prstGeom prst="rect">
            <a:avLst/>
          </a:prstGeom>
          <a:solidFill>
            <a:srgbClr val="7DC739"/>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Exploratory Research</a:t>
            </a:r>
          </a:p>
        </p:txBody>
      </p:sp>
      <p:sp>
        <p:nvSpPr>
          <p:cNvPr id="191" name="Shape 191"/>
          <p:cNvSpPr/>
          <p:nvPr/>
        </p:nvSpPr>
        <p:spPr>
          <a:xfrm>
            <a:off x="5974648" y="3525325"/>
            <a:ext cx="1201737" cy="549957"/>
          </a:xfrm>
          <a:prstGeom prst="rect">
            <a:avLst/>
          </a:prstGeom>
          <a:solidFill>
            <a:srgbClr val="7DC739"/>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Descriptive Research</a:t>
            </a:r>
          </a:p>
        </p:txBody>
      </p:sp>
      <p:sp>
        <p:nvSpPr>
          <p:cNvPr id="192" name="Shape 192"/>
          <p:cNvSpPr/>
          <p:nvPr/>
        </p:nvSpPr>
        <p:spPr>
          <a:xfrm>
            <a:off x="7507299" y="3506103"/>
            <a:ext cx="1201737" cy="549957"/>
          </a:xfrm>
          <a:prstGeom prst="rect">
            <a:avLst/>
          </a:prstGeom>
          <a:solidFill>
            <a:srgbClr val="7DC739"/>
          </a:solidFill>
          <a:ln cap="flat" cmpd="sng" w="12700">
            <a:solidFill>
              <a:srgbClr val="000000"/>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rPr lang="en-GB" sz="1200">
                <a:solidFill>
                  <a:schemeClr val="dk1"/>
                </a:solidFill>
                <a:latin typeface="Century Gothic"/>
                <a:ea typeface="Century Gothic"/>
                <a:cs typeface="Century Gothic"/>
                <a:sym typeface="Century Gothic"/>
              </a:rPr>
              <a:t>Casual Research</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Using Market Research To Look At The Competition</a:t>
            </a:r>
          </a:p>
        </p:txBody>
      </p:sp>
      <p:sp>
        <p:nvSpPr>
          <p:cNvPr id="199" name="Shape 19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Describe target competitor segment.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Define research objectives.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Utilize secondary sources to gather all existing knowledge and data (avoid ‘reinventing the wheel’ and wasting resources).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Analyze existing knowledge to identify what ‘new’ information is required by your market research.</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Decide which data collection methods to use.</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Collect and analyze data.</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Review your existing strategy based on the data and analysis.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Shape 205"/>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Discussion Questions </a:t>
            </a:r>
          </a:p>
        </p:txBody>
      </p:sp>
      <p:sp>
        <p:nvSpPr>
          <p:cNvPr id="206" name="Shape 206"/>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Think about market research that examines the competition:</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What might your market research look at in the enterprise startup stage?</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What kind of secondary data could be collected without needing many resources?</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What are some cost-effective ways to gather primary data?</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How would you use this market research when designing a startup?</a:t>
            </a:r>
          </a:p>
          <a:p>
            <a:pPr lvl="1" marR="0" rtl="0" algn="l">
              <a:lnSpc>
                <a:spcPct val="100000"/>
              </a:lnSpc>
              <a:spcBef>
                <a:spcPts val="900"/>
              </a:spcBef>
              <a:spcAft>
                <a:spcPts val="0"/>
              </a:spcAft>
              <a:buClr>
                <a:srgbClr val="262626"/>
              </a:buClr>
              <a:buSzPct val="100000"/>
              <a:buFont typeface="Garamond"/>
            </a:pPr>
            <a:r>
              <a:rPr b="0" i="0" lang="en-GB" sz="1800" u="none" cap="none" strike="noStrike">
                <a:solidFill>
                  <a:schemeClr val="dk1"/>
                </a:solidFill>
                <a:latin typeface="Century Gothic"/>
                <a:ea typeface="Century Gothic"/>
                <a:cs typeface="Century Gothic"/>
                <a:sym typeface="Century Gothic"/>
              </a:rPr>
              <a:t>How would market research of this type aid a new enterprise after its initial startup?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Shape 211"/>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5 Star Windows &amp; Conservatories</a:t>
            </a:r>
          </a:p>
        </p:txBody>
      </p:sp>
      <p:sp>
        <p:nvSpPr>
          <p:cNvPr id="212" name="Shape 212"/>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Sales and installation of windows, conservatories, skylights and other home </a:t>
            </a:r>
            <a:r>
              <a:rPr lang="en-GB"/>
              <a:t>additions.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Main market is homeowners.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Does business in the West Midlands, Birmingham and Worcestershire areas of the UK.</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Offers in-person quotes, financing, and runs specials to bring in business.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